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68" r:id="rId4"/>
    <p:sldId id="258" r:id="rId5"/>
    <p:sldId id="263" r:id="rId6"/>
    <p:sldId id="266" r:id="rId7"/>
    <p:sldId id="267" r:id="rId8"/>
    <p:sldId id="264" r:id="rId9"/>
    <p:sldId id="265" r:id="rId10"/>
    <p:sldId id="269" r:id="rId11"/>
    <p:sldId id="270" r:id="rId12"/>
    <p:sldId id="271" r:id="rId13"/>
    <p:sldId id="272" r:id="rId14"/>
    <p:sldId id="274" r:id="rId15"/>
    <p:sldId id="273" r:id="rId16"/>
    <p:sldId id="260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4"/>
    <p:restoredTop sz="94712"/>
  </p:normalViewPr>
  <p:slideViewPr>
    <p:cSldViewPr snapToGrid="0" snapToObjects="1">
      <p:cViewPr varScale="1">
        <p:scale>
          <a:sx n="100" d="100"/>
          <a:sy n="100" d="100"/>
        </p:scale>
        <p:origin x="1122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9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4877" y="1127761"/>
            <a:ext cx="10363200" cy="1405160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6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4877" y="2818672"/>
            <a:ext cx="8534400" cy="71301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tx2"/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5785" y="3871524"/>
            <a:ext cx="3947583" cy="79851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rgbClr val="FFFFFF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04" y="5442378"/>
            <a:ext cx="4363525" cy="95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6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3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0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587" y="356277"/>
            <a:ext cx="10202195" cy="1143000"/>
          </a:xfrm>
        </p:spPr>
        <p:txBody>
          <a:bodyPr/>
          <a:lstStyle>
            <a:lvl1pPr algn="l">
              <a:defRPr b="1">
                <a:solidFill>
                  <a:srgbClr val="032A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587" y="1681840"/>
            <a:ext cx="10202195" cy="3745488"/>
          </a:xfrm>
        </p:spPr>
        <p:txBody>
          <a:bodyPr/>
          <a:lstStyle>
            <a:lvl1pPr marL="342900" indent="-342900" algn="l">
              <a:buClr>
                <a:schemeClr val="tx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1pPr>
            <a:lvl2pPr marL="742950" indent="-285750" algn="l">
              <a:buClr>
                <a:schemeClr val="tx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2pPr>
            <a:lvl3pPr marL="1143000" indent="-228600" algn="l">
              <a:buClr>
                <a:schemeClr val="tx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 algn="l">
              <a:buClr>
                <a:schemeClr val="tx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4pPr>
            <a:lvl5pPr marL="2057400" indent="-228600" algn="l">
              <a:buClr>
                <a:schemeClr val="tx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2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587" y="1721753"/>
            <a:ext cx="10202195" cy="1471385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SECTION HEADER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43587" y="3441466"/>
            <a:ext cx="10202195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Subhead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288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05781"/>
            <a:ext cx="10972800" cy="1143000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0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5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0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0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5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9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877" y="1127761"/>
            <a:ext cx="10892658" cy="1405160"/>
          </a:xfrm>
        </p:spPr>
        <p:txBody>
          <a:bodyPr/>
          <a:lstStyle/>
          <a:p>
            <a:r>
              <a:rPr lang="en-US" sz="6000" dirty="0"/>
              <a:t>Violence and Mental Illness: Myths and Misunderstandings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785" y="3015317"/>
            <a:ext cx="8534400" cy="7130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SJC Network Meeting Roundtable</a:t>
            </a:r>
          </a:p>
          <a:p>
            <a:r>
              <a:rPr lang="en-US" dirty="0" smtClean="0"/>
              <a:t>Facilitated by Policy Research, Inc. (PRI)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October 4, 2019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42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or fact?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diagnosis of mental illness predicts a future gun attack</a:t>
            </a:r>
          </a:p>
        </p:txBody>
      </p:sp>
    </p:spTree>
    <p:extLst>
      <p:ext uri="{BB962C8B-B14F-4D97-AF65-F5344CB8AC3E}">
        <p14:creationId xmlns:p14="http://schemas.microsoft.com/office/powerpoint/2010/main" val="27188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like a </a:t>
            </a:r>
            <a:r>
              <a:rPr lang="en-US" b="1" dirty="0" smtClean="0"/>
              <a:t>history of violence, substance use, and childhood trauma </a:t>
            </a:r>
            <a:r>
              <a:rPr lang="en-US" dirty="0" smtClean="0"/>
              <a:t>were more likely to predict a future gun attack than a past diagnosis of mental illness.</a:t>
            </a:r>
          </a:p>
          <a:p>
            <a:r>
              <a:rPr lang="en-US" dirty="0"/>
              <a:t>Most mental health issues — including anxiety, stress, depression, PTSD, and borderline personality disorder — bore little association with gun violence</a:t>
            </a:r>
            <a:r>
              <a:rPr lang="en-US" dirty="0" smtClean="0"/>
              <a:t>.</a:t>
            </a:r>
            <a:endParaRPr lang="en-US" dirty="0">
              <a:solidFill>
                <a:srgbClr val="0039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or fact?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People with mental illness are likely to be victimized</a:t>
            </a:r>
          </a:p>
        </p:txBody>
      </p:sp>
    </p:spTree>
    <p:extLst>
      <p:ext uri="{BB962C8B-B14F-4D97-AF65-F5344CB8AC3E}">
        <p14:creationId xmlns:p14="http://schemas.microsoft.com/office/powerpoint/2010/main" val="36986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with mental illness are </a:t>
            </a:r>
            <a:r>
              <a:rPr lang="en-US" b="1" dirty="0" smtClean="0"/>
              <a:t>10x more likely </a:t>
            </a:r>
            <a:r>
              <a:rPr lang="en-US" dirty="0" smtClean="0"/>
              <a:t>to be </a:t>
            </a:r>
            <a:r>
              <a:rPr lang="en-US" i="1" dirty="0" smtClean="0"/>
              <a:t>victims</a:t>
            </a:r>
            <a:r>
              <a:rPr lang="en-US" dirty="0" smtClean="0"/>
              <a:t> of crime than perpetrators.</a:t>
            </a:r>
          </a:p>
          <a:p>
            <a:r>
              <a:rPr lang="en-US" dirty="0" smtClean="0"/>
              <a:t>People </a:t>
            </a:r>
            <a:r>
              <a:rPr lang="en-US" dirty="0"/>
              <a:t>with mental illnesses are more likely than the general population to have suffered </a:t>
            </a:r>
            <a:r>
              <a:rPr lang="en-US" b="1" dirty="0"/>
              <a:t>physical or mental abuse, be unemployed, have a parent with an arrest record, or have drug or alcohol </a:t>
            </a:r>
            <a:r>
              <a:rPr lang="en-US" b="1" dirty="0" smtClean="0"/>
              <a:t>dependency</a:t>
            </a:r>
            <a:r>
              <a:rPr lang="en-US" dirty="0" smtClean="0"/>
              <a:t>.</a:t>
            </a:r>
            <a:endParaRPr lang="en-US" dirty="0">
              <a:solidFill>
                <a:srgbClr val="0039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Illness in the media:</a:t>
            </a:r>
            <a:br>
              <a:rPr lang="en-US" dirty="0" smtClean="0"/>
            </a:br>
            <a:r>
              <a:rPr lang="en-US" dirty="0" smtClean="0"/>
              <a:t>APA guidelines for</a:t>
            </a:r>
            <a:r>
              <a:rPr lang="en-US" dirty="0"/>
              <a:t> </a:t>
            </a:r>
            <a:r>
              <a:rPr lang="en-US" dirty="0" smtClean="0"/>
              <a:t>reporting on mental illness: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mental illness </a:t>
            </a:r>
            <a:r>
              <a:rPr lang="en-US" b="1" dirty="0"/>
              <a:t>relevant</a:t>
            </a:r>
            <a:r>
              <a:rPr lang="en-US" dirty="0"/>
              <a:t> to this story? If not, there is no need to mention it.</a:t>
            </a:r>
          </a:p>
          <a:p>
            <a:r>
              <a:rPr lang="en-US" dirty="0"/>
              <a:t>What is your </a:t>
            </a:r>
            <a:r>
              <a:rPr lang="en-US" b="1" dirty="0"/>
              <a:t>source</a:t>
            </a:r>
            <a:r>
              <a:rPr lang="en-US" dirty="0"/>
              <a:t>? Don’t rely on hearsay to report that a person has a mental illness. If you are reporting on a specific condition, make sure you are talking to a mental health professional to provide the facts.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b="1" dirty="0" smtClean="0"/>
              <a:t>person-first language</a:t>
            </a:r>
            <a:r>
              <a:rPr lang="en-US" dirty="0" smtClean="0"/>
              <a:t>. Be specific.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090" y="797828"/>
            <a:ext cx="10943304" cy="1471385"/>
          </a:xfrm>
        </p:spPr>
        <p:txBody>
          <a:bodyPr/>
          <a:lstStyle/>
          <a:p>
            <a:r>
              <a:rPr lang="en-US" dirty="0" smtClean="0"/>
              <a:t>What have you experienced locally?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Strategies to share?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36" y="1244089"/>
            <a:ext cx="11690554" cy="4547111"/>
          </a:xfrm>
        </p:spPr>
        <p:txBody>
          <a:bodyPr>
            <a:noAutofit/>
          </a:bodyPr>
          <a:lstStyle/>
          <a:p>
            <a:r>
              <a:rPr lang="en-US" sz="2200" dirty="0"/>
              <a:t>http://</a:t>
            </a:r>
            <a:r>
              <a:rPr lang="en-US" sz="2200" dirty="0" smtClean="0"/>
              <a:t>www.macarthur.virginia.edu/risk.html</a:t>
            </a:r>
          </a:p>
          <a:p>
            <a:r>
              <a:rPr lang="en-US" sz="2200" dirty="0" smtClean="0">
                <a:solidFill>
                  <a:srgbClr val="003960"/>
                </a:solidFill>
              </a:rPr>
              <a:t>https</a:t>
            </a:r>
            <a:r>
              <a:rPr lang="en-US" sz="2200" dirty="0">
                <a:solidFill>
                  <a:srgbClr val="003960"/>
                </a:solidFill>
              </a:rPr>
              <a:t>://</a:t>
            </a:r>
            <a:r>
              <a:rPr lang="en-US" sz="2200" dirty="0" smtClean="0">
                <a:solidFill>
                  <a:srgbClr val="003960"/>
                </a:solidFill>
              </a:rPr>
              <a:t>www.pbs.org/newshour/science/why-mental-illness-cant-predict-mass-shootings</a:t>
            </a:r>
          </a:p>
          <a:p>
            <a:r>
              <a:rPr lang="en-US" sz="2200" dirty="0"/>
              <a:t>https://www.time-to-change.org.uk/media-centre/responsible-reporting/violence-mental-health-problems</a:t>
            </a:r>
            <a:endParaRPr lang="en-US" sz="2200" dirty="0" smtClean="0">
              <a:solidFill>
                <a:srgbClr val="003960"/>
              </a:solidFill>
            </a:endParaRPr>
          </a:p>
          <a:p>
            <a:r>
              <a:rPr lang="en-US" sz="2200" dirty="0">
                <a:solidFill>
                  <a:srgbClr val="003960"/>
                </a:solidFill>
              </a:rPr>
              <a:t>https://</a:t>
            </a:r>
            <a:r>
              <a:rPr lang="en-US" sz="2200" dirty="0" smtClean="0">
                <a:solidFill>
                  <a:srgbClr val="003960"/>
                </a:solidFill>
              </a:rPr>
              <a:t>www.nejm.org/doi/10.1056/NEJMp1300512</a:t>
            </a:r>
          </a:p>
          <a:p>
            <a:r>
              <a:rPr lang="en-US" sz="2200" dirty="0"/>
              <a:t>https://www.thetrace.org/2019/03/mental-illness-gun-violence-mass-shooting</a:t>
            </a:r>
            <a:r>
              <a:rPr lang="en-US" sz="2200" dirty="0" smtClean="0"/>
              <a:t>/</a:t>
            </a:r>
          </a:p>
          <a:p>
            <a:r>
              <a:rPr lang="en-US" sz="2200" dirty="0"/>
              <a:t>https://news.gallup.com/poll/164507/americans-fault-mental-health-system-gun-violence.aspx</a:t>
            </a:r>
            <a:endParaRPr lang="en-US" sz="2200" dirty="0" smtClean="0"/>
          </a:p>
          <a:p>
            <a:r>
              <a:rPr lang="en-US" sz="2200" dirty="0"/>
              <a:t>https://news.ncsu.edu/2014/02/wms-desmarais-violence2014</a:t>
            </a:r>
            <a:r>
              <a:rPr lang="en-US" sz="2200" dirty="0" smtClean="0"/>
              <a:t>/</a:t>
            </a:r>
          </a:p>
          <a:p>
            <a:r>
              <a:rPr lang="en-US" sz="2200" dirty="0"/>
              <a:t>https://</a:t>
            </a:r>
            <a:r>
              <a:rPr lang="en-US" sz="2200" dirty="0" smtClean="0"/>
              <a:t>ps.psychiatryonline.org/doi/10.1176/ps.2010.61.7.652</a:t>
            </a:r>
          </a:p>
          <a:p>
            <a:r>
              <a:rPr lang="en-US" sz="2200" dirty="0"/>
              <a:t>https://</a:t>
            </a:r>
            <a:r>
              <a:rPr lang="en-US" sz="2200" dirty="0" smtClean="0"/>
              <a:t>www.sciencedaily.com/releases/2019/02/190207102607.htm</a:t>
            </a:r>
          </a:p>
          <a:p>
            <a:r>
              <a:rPr lang="en-US" sz="2200" dirty="0"/>
              <a:t>https://www.treatmentadvocacycenter.org/evidence-and-research/learn-more-about/3633-risk-factors-for-violence-in-serious-mental-illness</a:t>
            </a:r>
            <a:endParaRPr lang="en-US" sz="2200" dirty="0" smtClean="0"/>
          </a:p>
          <a:p>
            <a:endParaRPr lang="en-US" sz="2200" dirty="0">
              <a:solidFill>
                <a:srgbClr val="0039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181349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/>
              <a:t>Thank you!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akrider@prainc.com </a:t>
            </a:r>
            <a:r>
              <a:rPr lang="en-US" sz="4400" dirty="0" smtClean="0"/>
              <a:t>rhuerter@prainc.com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lmaye@prainc.com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992" y="323850"/>
            <a:ext cx="3362017" cy="167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year, an estimated 75,000 to 100,000 Americans are injured by firearms and 30,000 to 40,000 die from </a:t>
            </a:r>
            <a:r>
              <a:rPr lang="en-US" dirty="0" smtClean="0"/>
              <a:t>firearms.</a:t>
            </a:r>
          </a:p>
          <a:p>
            <a:r>
              <a:rPr lang="en-US" dirty="0" smtClean="0"/>
              <a:t>In 2017-2018, Americans </a:t>
            </a:r>
            <a:r>
              <a:rPr lang="en-US" dirty="0"/>
              <a:t>lived through more than 50 mass attacks in public places, defined by the U.S. Secret Service as incidents in which at least three people were harmed.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2/3 of Americans said they would be “unwilling to have a person with SMI as a coworker or neighbor” (2012)</a:t>
            </a:r>
          </a:p>
          <a:p>
            <a:r>
              <a:rPr lang="en-US" dirty="0" smtClean="0">
                <a:solidFill>
                  <a:srgbClr val="003960"/>
                </a:solidFill>
              </a:rPr>
              <a:t>48</a:t>
            </a:r>
            <a:r>
              <a:rPr lang="en-US" dirty="0">
                <a:solidFill>
                  <a:srgbClr val="003960"/>
                </a:solidFill>
              </a:rPr>
              <a:t>% of adult Americans blame the mental health system “a great deal” for mass shootings in the United </a:t>
            </a:r>
            <a:r>
              <a:rPr lang="en-US" dirty="0" smtClean="0">
                <a:solidFill>
                  <a:srgbClr val="003960"/>
                </a:solidFill>
              </a:rPr>
              <a:t>States (2013)</a:t>
            </a:r>
            <a:endParaRPr lang="en-US" dirty="0">
              <a:solidFill>
                <a:srgbClr val="0039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or fact?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Individuals with mental illness are often violent</a:t>
            </a:r>
          </a:p>
        </p:txBody>
      </p:sp>
    </p:spTree>
    <p:extLst>
      <p:ext uri="{BB962C8B-B14F-4D97-AF65-F5344CB8AC3E}">
        <p14:creationId xmlns:p14="http://schemas.microsoft.com/office/powerpoint/2010/main" val="27381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8350" y="1681840"/>
            <a:ext cx="7919986" cy="37454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majority of violent crimes and homicides are committed by people who do not have mental health 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best available national data suggest that only </a:t>
            </a:r>
            <a:r>
              <a:rPr lang="en-US" b="1" dirty="0" smtClean="0"/>
              <a:t>3-5% of </a:t>
            </a:r>
            <a:r>
              <a:rPr lang="en-US" b="1" dirty="0"/>
              <a:t>violent acts</a:t>
            </a:r>
            <a:r>
              <a:rPr lang="en-US" dirty="0"/>
              <a:t> are attributable to serious mental </a:t>
            </a:r>
            <a:r>
              <a:rPr lang="en-US" dirty="0" smtClean="0"/>
              <a:t>illness.</a:t>
            </a:r>
          </a:p>
          <a:p>
            <a:r>
              <a:rPr lang="en-US" dirty="0" smtClean="0"/>
              <a:t>Individuals who are </a:t>
            </a:r>
            <a:r>
              <a:rPr lang="en-US" b="1" dirty="0" smtClean="0"/>
              <a:t>not being treated </a:t>
            </a:r>
            <a:r>
              <a:rPr lang="en-US" dirty="0" smtClean="0"/>
              <a:t>commit almost all of these acts; many of them are also </a:t>
            </a:r>
            <a:r>
              <a:rPr lang="en-US" b="1" dirty="0" smtClean="0"/>
              <a:t>abusing alcohol or drugs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77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or fact?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Most mass shooters are mentally ill</a:t>
            </a:r>
          </a:p>
        </p:txBody>
      </p:sp>
    </p:spTree>
    <p:extLst>
      <p:ext uri="{BB962C8B-B14F-4D97-AF65-F5344CB8AC3E}">
        <p14:creationId xmlns:p14="http://schemas.microsoft.com/office/powerpoint/2010/main" val="117434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most mass shooters have a history of showing </a:t>
            </a:r>
            <a:r>
              <a:rPr lang="en-US" b="1" i="1" dirty="0" smtClean="0"/>
              <a:t>symptoms</a:t>
            </a:r>
            <a:r>
              <a:rPr lang="en-US" i="1" dirty="0" smtClean="0"/>
              <a:t> </a:t>
            </a:r>
            <a:r>
              <a:rPr lang="en-US" dirty="0" smtClean="0"/>
              <a:t>of a mental illness, only about ¼ have a diagnosis of a mental illness.</a:t>
            </a:r>
          </a:p>
          <a:p>
            <a:r>
              <a:rPr lang="en-US" dirty="0"/>
              <a:t>Perpetrators of gun violence do show </a:t>
            </a:r>
            <a:r>
              <a:rPr lang="en-US" b="1" dirty="0"/>
              <a:t>signs of psychiatric distress</a:t>
            </a:r>
            <a:r>
              <a:rPr lang="en-US" dirty="0"/>
              <a:t>, but the overwhelming majority of MH patients will never commit a violent act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or fact?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Gun violence can be predicted by a psychological profile</a:t>
            </a:r>
          </a:p>
        </p:txBody>
      </p:sp>
    </p:spTree>
    <p:extLst>
      <p:ext uri="{BB962C8B-B14F-4D97-AF65-F5344CB8AC3E}">
        <p14:creationId xmlns:p14="http://schemas.microsoft.com/office/powerpoint/2010/main" val="2071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 profiles are composed </a:t>
            </a:r>
            <a:r>
              <a:rPr lang="en-US" b="1" i="1" dirty="0" smtClean="0"/>
              <a:t>after</a:t>
            </a:r>
            <a:r>
              <a:rPr lang="en-US" i="1" dirty="0" smtClean="0"/>
              <a:t> </a:t>
            </a:r>
            <a:r>
              <a:rPr lang="en-US" dirty="0" smtClean="0"/>
              <a:t>violent crimes have taken place- they are conclusions.</a:t>
            </a:r>
          </a:p>
          <a:p>
            <a:r>
              <a:rPr lang="en-US" dirty="0" smtClean="0">
                <a:solidFill>
                  <a:srgbClr val="003960"/>
                </a:solidFill>
              </a:rPr>
              <a:t>Risk factors connected to mass attacks are too non-specific (“white, male, angry, slightly paranoid, isolated”).</a:t>
            </a:r>
          </a:p>
          <a:p>
            <a:r>
              <a:rPr lang="en-US" b="1" dirty="0"/>
              <a:t>S</a:t>
            </a:r>
            <a:r>
              <a:rPr lang="en-US" b="1" dirty="0" smtClean="0"/>
              <a:t>ubstance </a:t>
            </a:r>
            <a:r>
              <a:rPr lang="en-US" b="1" dirty="0"/>
              <a:t>abuse </a:t>
            </a:r>
            <a:r>
              <a:rPr lang="en-US" b="1" dirty="0" smtClean="0"/>
              <a:t>and access to guns </a:t>
            </a:r>
            <a:r>
              <a:rPr lang="en-US" dirty="0" smtClean="0"/>
              <a:t>are </a:t>
            </a:r>
            <a:r>
              <a:rPr lang="en-US" dirty="0"/>
              <a:t>key </a:t>
            </a:r>
            <a:r>
              <a:rPr lang="en-US" dirty="0" smtClean="0"/>
              <a:t>contributors </a:t>
            </a:r>
            <a:r>
              <a:rPr lang="en-US" dirty="0"/>
              <a:t>to violent </a:t>
            </a:r>
            <a:r>
              <a:rPr lang="en-US" dirty="0" smtClean="0"/>
              <a:t>behavior.</a:t>
            </a:r>
            <a:endParaRPr lang="en-US" dirty="0">
              <a:solidFill>
                <a:srgbClr val="0039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7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C_PowerPointTemplate (2)">
  <a:themeElements>
    <a:clrScheme name="Custom 4">
      <a:dk1>
        <a:srgbClr val="032A4D"/>
      </a:dk1>
      <a:lt1>
        <a:srgbClr val="FFFFFF"/>
      </a:lt1>
      <a:dk2>
        <a:srgbClr val="EA3506"/>
      </a:dk2>
      <a:lt2>
        <a:srgbClr val="FFFFFF"/>
      </a:lt2>
      <a:accent1>
        <a:srgbClr val="032A4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SJC_PowerPointTemplate (2)</Template>
  <TotalTime>192</TotalTime>
  <Words>590</Words>
  <Application>Microsoft Office PowerPoint</Application>
  <PresentationFormat>Widescreen</PresentationFormat>
  <Paragraphs>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SJC_PowerPointTemplate (2)</vt:lpstr>
      <vt:lpstr>Violence and Mental Illness: Myths and Misunderstandings</vt:lpstr>
      <vt:lpstr>Scope of the issue</vt:lpstr>
      <vt:lpstr>Scope of the issue</vt:lpstr>
      <vt:lpstr>Myth or fact?</vt:lpstr>
      <vt:lpstr>Myth</vt:lpstr>
      <vt:lpstr>Myth or fact?</vt:lpstr>
      <vt:lpstr>Myth</vt:lpstr>
      <vt:lpstr>Myth or fact?</vt:lpstr>
      <vt:lpstr>Myth</vt:lpstr>
      <vt:lpstr>Myth or fact?</vt:lpstr>
      <vt:lpstr>Myth</vt:lpstr>
      <vt:lpstr>Myth or fact?</vt:lpstr>
      <vt:lpstr>Fact</vt:lpstr>
      <vt:lpstr>Mental Illness in the media: APA guidelines for reporting on mental illness:</vt:lpstr>
      <vt:lpstr>What have you experienced locally?  Strategies to share?</vt:lpstr>
      <vt:lpstr>References</vt:lpstr>
      <vt:lpstr>Thank you!  akrider@prainc.com rhuerter@prainc.com lmaye@prainc.com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Medina</dc:creator>
  <cp:lastModifiedBy>Ashley Krider</cp:lastModifiedBy>
  <cp:revision>16</cp:revision>
  <dcterms:created xsi:type="dcterms:W3CDTF">2015-02-06T14:58:17Z</dcterms:created>
  <dcterms:modified xsi:type="dcterms:W3CDTF">2019-10-07T13:36:32Z</dcterms:modified>
</cp:coreProperties>
</file>