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36075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C5"/>
    <a:srgbClr val="FFD9B3"/>
    <a:srgbClr val="FFC993"/>
    <a:srgbClr val="CC6600"/>
    <a:srgbClr val="DFDA00"/>
    <a:srgbClr val="F3EADE"/>
    <a:srgbClr val="C19859"/>
    <a:srgbClr val="D9EAD5"/>
    <a:srgbClr val="4E8542"/>
    <a:srgbClr val="DFD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2" autoAdjust="0"/>
    <p:restoredTop sz="94660"/>
  </p:normalViewPr>
  <p:slideViewPr>
    <p:cSldViewPr snapToGrid="0">
      <p:cViewPr varScale="1">
        <p:scale>
          <a:sx n="94" d="100"/>
          <a:sy n="94" d="100"/>
        </p:scale>
        <p:origin x="76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5160-664F-4A90-A6BA-E5F3F7A7CB48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6BA2-B037-44AC-BA7C-0C397EBAE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5160-664F-4A90-A6BA-E5F3F7A7CB48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6BA2-B037-44AC-BA7C-0C397EBAE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2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5160-664F-4A90-A6BA-E5F3F7A7CB48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6BA2-B037-44AC-BA7C-0C397EBAE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5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5160-664F-4A90-A6BA-E5F3F7A7CB48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6BA2-B037-44AC-BA7C-0C397EBAE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5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5160-664F-4A90-A6BA-E5F3F7A7CB48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6BA2-B037-44AC-BA7C-0C397EBAE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9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5160-664F-4A90-A6BA-E5F3F7A7CB48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6BA2-B037-44AC-BA7C-0C397EBAE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35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5160-664F-4A90-A6BA-E5F3F7A7CB48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6BA2-B037-44AC-BA7C-0C397EBAE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3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5160-664F-4A90-A6BA-E5F3F7A7CB48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6BA2-B037-44AC-BA7C-0C397EBAE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8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5160-664F-4A90-A6BA-E5F3F7A7CB48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6BA2-B037-44AC-BA7C-0C397EBAE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3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5160-664F-4A90-A6BA-E5F3F7A7CB48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6BA2-B037-44AC-BA7C-0C397EBAE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0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5160-664F-4A90-A6BA-E5F3F7A7CB48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6BA2-B037-44AC-BA7C-0C397EBAE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66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45160-664F-4A90-A6BA-E5F3F7A7CB48}" type="datetimeFigureOut">
              <a:rPr lang="en-US" smtClean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6BA2-B037-44AC-BA7C-0C397EBAE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9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425222"/>
              </p:ext>
            </p:extLst>
          </p:nvPr>
        </p:nvGraphicFramePr>
        <p:xfrm>
          <a:off x="503336" y="109057"/>
          <a:ext cx="11258028" cy="6069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6338"/>
                <a:gridCol w="1876338"/>
                <a:gridCol w="1876338"/>
                <a:gridCol w="1876338"/>
                <a:gridCol w="1876338"/>
                <a:gridCol w="1876338"/>
              </a:tblGrid>
              <a:tr h="84873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 Antiqua" panose="02040602050305030304" pitchFamily="18" charset="0"/>
                          <a:ea typeface="Batang" panose="02030600000101010101" pitchFamily="18" charset="-127"/>
                        </a:rPr>
                        <a:t>Intercept 0</a:t>
                      </a:r>
                    </a:p>
                    <a:p>
                      <a:r>
                        <a:rPr lang="en-US" sz="1200" b="0" dirty="0" smtClean="0">
                          <a:latin typeface="Book Antiqua" panose="02040602050305030304" pitchFamily="18" charset="0"/>
                          <a:ea typeface="Batang" panose="02030600000101010101" pitchFamily="18" charset="-127"/>
                        </a:rPr>
                        <a:t>Hospital, Crisis, Respite,</a:t>
                      </a:r>
                      <a:r>
                        <a:rPr lang="en-US" sz="1200" b="0" baseline="0" dirty="0" smtClean="0">
                          <a:latin typeface="Book Antiqua" panose="02040602050305030304" pitchFamily="18" charset="0"/>
                          <a:ea typeface="Batang" panose="02030600000101010101" pitchFamily="18" charset="-127"/>
                        </a:rPr>
                        <a:t> Detox/Sobering, &amp; Peer Services</a:t>
                      </a:r>
                      <a:endParaRPr lang="en-US" sz="1200" b="0" dirty="0">
                        <a:latin typeface="Book Antiqua" panose="02040602050305030304" pitchFamily="18" charset="0"/>
                        <a:ea typeface="Batang" panose="02030600000101010101" pitchFamily="18" charset="-127"/>
                      </a:endParaRPr>
                    </a:p>
                  </a:txBody>
                  <a:tcPr marL="45720" marR="45720"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 Antiqua" panose="02040602050305030304" pitchFamily="18" charset="0"/>
                          <a:ea typeface="Batang" panose="02030600000101010101" pitchFamily="18" charset="-127"/>
                        </a:rPr>
                        <a:t>Intercept 1</a:t>
                      </a:r>
                    </a:p>
                    <a:p>
                      <a:r>
                        <a:rPr lang="en-US" sz="1200" b="0" dirty="0" smtClean="0">
                          <a:latin typeface="Book Antiqua" panose="02040602050305030304" pitchFamily="18" charset="0"/>
                          <a:ea typeface="Batang" panose="02030600000101010101" pitchFamily="18" charset="-127"/>
                        </a:rPr>
                        <a:t>Law</a:t>
                      </a:r>
                      <a:r>
                        <a:rPr lang="en-US" sz="1200" b="0" baseline="0" dirty="0" smtClean="0">
                          <a:latin typeface="Book Antiqua" panose="02040602050305030304" pitchFamily="18" charset="0"/>
                          <a:ea typeface="Batang" panose="02030600000101010101" pitchFamily="18" charset="-127"/>
                        </a:rPr>
                        <a:t> Enforcement &amp; Emergency Services</a:t>
                      </a:r>
                      <a:endParaRPr lang="en-US" sz="1200" b="0" dirty="0">
                        <a:latin typeface="Book Antiqua" panose="02040602050305030304" pitchFamily="18" charset="0"/>
                        <a:ea typeface="Batang" panose="02030600000101010101" pitchFamily="18" charset="-127"/>
                      </a:endParaRPr>
                    </a:p>
                  </a:txBody>
                  <a:tcPr marL="45720" marR="45720">
                    <a:solidFill>
                      <a:srgbClr val="9F293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 Antiqua" panose="02040602050305030304" pitchFamily="18" charset="0"/>
                          <a:ea typeface="Batang" panose="02030600000101010101" pitchFamily="18" charset="-127"/>
                        </a:rPr>
                        <a:t>Intercept 2</a:t>
                      </a:r>
                    </a:p>
                    <a:p>
                      <a:r>
                        <a:rPr lang="en-US" sz="1200" b="0" dirty="0" smtClean="0">
                          <a:latin typeface="Book Antiqua" panose="02040602050305030304" pitchFamily="18" charset="0"/>
                          <a:ea typeface="Batang" panose="02030600000101010101" pitchFamily="18" charset="-127"/>
                        </a:rPr>
                        <a:t>Initial Detention &amp;</a:t>
                      </a:r>
                      <a:r>
                        <a:rPr lang="en-US" sz="1200" b="0" baseline="0" dirty="0" smtClean="0">
                          <a:latin typeface="Book Antiqua" panose="02040602050305030304" pitchFamily="18" charset="0"/>
                          <a:ea typeface="Batang" panose="02030600000101010101" pitchFamily="18" charset="-127"/>
                        </a:rPr>
                        <a:t> Initial Court Hearings</a:t>
                      </a:r>
                      <a:endParaRPr lang="en-US" sz="1200" b="0" dirty="0">
                        <a:latin typeface="Book Antiqua" panose="02040602050305030304" pitchFamily="18" charset="0"/>
                        <a:ea typeface="Batang" panose="02030600000101010101" pitchFamily="18" charset="-127"/>
                      </a:endParaRPr>
                    </a:p>
                  </a:txBody>
                  <a:tcPr marL="45720" marR="45720"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 Antiqua" panose="02040602050305030304" pitchFamily="18" charset="0"/>
                          <a:ea typeface="Batang" panose="02030600000101010101" pitchFamily="18" charset="-127"/>
                        </a:rPr>
                        <a:t>Intercept 3</a:t>
                      </a:r>
                    </a:p>
                    <a:p>
                      <a:r>
                        <a:rPr lang="en-US" sz="1200" b="0" dirty="0" smtClean="0">
                          <a:latin typeface="Book Antiqua" panose="02040602050305030304" pitchFamily="18" charset="0"/>
                          <a:ea typeface="Batang" panose="02030600000101010101" pitchFamily="18" charset="-127"/>
                        </a:rPr>
                        <a:t>Jails &amp; Courts</a:t>
                      </a:r>
                      <a:endParaRPr lang="en-US" sz="1200" b="0" dirty="0">
                        <a:latin typeface="Book Antiqua" panose="02040602050305030304" pitchFamily="18" charset="0"/>
                        <a:ea typeface="Batang" panose="02030600000101010101" pitchFamily="18" charset="-127"/>
                      </a:endParaRPr>
                    </a:p>
                  </a:txBody>
                  <a:tcPr marL="45720" marR="45720">
                    <a:solidFill>
                      <a:srgbClr val="6048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 Antiqua" panose="02040602050305030304" pitchFamily="18" charset="0"/>
                          <a:ea typeface="Batang" panose="02030600000101010101" pitchFamily="18" charset="-127"/>
                        </a:rPr>
                        <a:t>Intercept 4</a:t>
                      </a:r>
                    </a:p>
                    <a:p>
                      <a:r>
                        <a:rPr lang="en-US" sz="1200" b="0" dirty="0" smtClean="0">
                          <a:latin typeface="Book Antiqua" panose="02040602050305030304" pitchFamily="18" charset="0"/>
                          <a:ea typeface="Batang" panose="02030600000101010101" pitchFamily="18" charset="-127"/>
                        </a:rPr>
                        <a:t>Reentry</a:t>
                      </a:r>
                      <a:endParaRPr lang="en-US" sz="1200" b="0" dirty="0">
                        <a:latin typeface="Book Antiqua" panose="02040602050305030304" pitchFamily="18" charset="0"/>
                        <a:ea typeface="Batang" panose="02030600000101010101" pitchFamily="18" charset="-127"/>
                      </a:endParaRPr>
                    </a:p>
                  </a:txBody>
                  <a:tcPr marL="45720" marR="45720">
                    <a:solidFill>
                      <a:srgbClr val="4E85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 Antiqua" panose="02040602050305030304" pitchFamily="18" charset="0"/>
                          <a:ea typeface="Batang" panose="02030600000101010101" pitchFamily="18" charset="-127"/>
                        </a:rPr>
                        <a:t>Intercept 5</a:t>
                      </a:r>
                    </a:p>
                    <a:p>
                      <a:r>
                        <a:rPr lang="en-US" sz="1200" b="0" dirty="0" smtClean="0">
                          <a:latin typeface="Book Antiqua" panose="02040602050305030304" pitchFamily="18" charset="0"/>
                          <a:ea typeface="Batang" panose="02030600000101010101" pitchFamily="18" charset="-127"/>
                        </a:rPr>
                        <a:t>Community Corrections &amp; Community Supports</a:t>
                      </a:r>
                      <a:endParaRPr lang="en-US" sz="1200" b="0" dirty="0">
                        <a:latin typeface="Book Antiqua" panose="02040602050305030304" pitchFamily="18" charset="0"/>
                        <a:ea typeface="Batang" panose="02030600000101010101" pitchFamily="18" charset="-127"/>
                      </a:endParaRPr>
                    </a:p>
                  </a:txBody>
                  <a:tcPr marL="45720" marR="45720">
                    <a:solidFill>
                      <a:srgbClr val="C19859"/>
                    </a:solidFill>
                  </a:tcPr>
                </a:tc>
              </a:tr>
              <a:tr h="522044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45720" marR="45720">
                    <a:solidFill>
                      <a:srgbClr val="FFE2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>
                    <a:solidFill>
                      <a:srgbClr val="F2CED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>
                    <a:solidFill>
                      <a:srgbClr val="C4E1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>
                    <a:solidFill>
                      <a:srgbClr val="DFD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>
                    <a:solidFill>
                      <a:srgbClr val="D9EA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>
                    <a:solidFill>
                      <a:srgbClr val="F3EADE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128" y="2453228"/>
            <a:ext cx="430887" cy="15442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600" b="1" dirty="0" smtClean="0">
                <a:latin typeface="Book Antiqua" panose="02040602050305030304" pitchFamily="18" charset="0"/>
              </a:rPr>
              <a:t>COMMUNITY</a:t>
            </a:r>
            <a:endParaRPr lang="en-US" sz="1600" b="1" dirty="0"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>
            <a:off x="11677474" y="2558643"/>
            <a:ext cx="430887" cy="16793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600" b="1" dirty="0" smtClean="0">
                <a:latin typeface="Book Antiqua" panose="02040602050305030304" pitchFamily="18" charset="0"/>
              </a:rPr>
              <a:t>COMMUNITY</a:t>
            </a:r>
            <a:endParaRPr lang="en-US" sz="1600" b="1" dirty="0">
              <a:latin typeface="Book Antiqua" panose="02040602050305030304" pitchFamily="18" charset="0"/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4390139" y="971667"/>
            <a:ext cx="1673311" cy="1099440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1B587C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4572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</a:rPr>
              <a:t>Initial Detention </a:t>
            </a:r>
          </a:p>
          <a:p>
            <a:pPr defTabSz="914288">
              <a:defRPr/>
            </a:pPr>
            <a:r>
              <a:rPr lang="en-US" sz="1000" b="1" kern="0" dirty="0" smtClean="0">
                <a:latin typeface="Arial Narrow"/>
              </a:rPr>
              <a:t>Multnomah- Warm Handoff at </a:t>
            </a:r>
            <a:r>
              <a:rPr lang="en-US" sz="1000" b="1" kern="0" dirty="0" err="1" smtClean="0">
                <a:latin typeface="Arial Narrow"/>
              </a:rPr>
              <a:t>RoR</a:t>
            </a:r>
            <a:endParaRPr lang="en-US" sz="1000" b="1" kern="0" dirty="0" smtClean="0">
              <a:latin typeface="Arial Narrow"/>
            </a:endParaRPr>
          </a:p>
          <a:p>
            <a:pPr defTabSz="914288">
              <a:defRPr/>
            </a:pPr>
            <a:endParaRPr lang="en-US" sz="1000" b="1" kern="0" dirty="0" smtClean="0">
              <a:latin typeface="Arial Narrow"/>
            </a:endParaRPr>
          </a:p>
          <a:p>
            <a:pPr defTabSz="914288">
              <a:defRPr/>
            </a:pPr>
            <a:r>
              <a:rPr lang="en-US" sz="1000" b="1" kern="0" dirty="0" smtClean="0">
                <a:latin typeface="Arial Narrow"/>
              </a:rPr>
              <a:t>Philadelphia- Post-Arrest Screening &amp; Supports (PASS)</a:t>
            </a:r>
            <a:endParaRPr lang="en-US" sz="1000" b="1" kern="0" dirty="0">
              <a:latin typeface="Arial Narrow"/>
            </a:endParaRP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</a:endParaRPr>
          </a:p>
          <a:p>
            <a:pPr marL="0" marR="0" lvl="0" indent="0" algn="ctr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</a:endParaRPr>
          </a:p>
          <a:p>
            <a:pPr marL="0" marR="0" lvl="0" indent="0" algn="ctr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6215210" y="3550434"/>
            <a:ext cx="1725933" cy="2166107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604878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</a:rPr>
              <a:t>Jail</a:t>
            </a:r>
          </a:p>
          <a:p>
            <a:pPr marL="0" marR="0" lvl="0" indent="0" algn="ctr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 smtClean="0">
              <a:solidFill>
                <a:srgbClr val="7030A0"/>
              </a:solidFill>
              <a:latin typeface="Arial Narrow"/>
            </a:endParaRP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latin typeface="Arial Narrow"/>
              </a:rPr>
              <a:t>Buncombe- Familiar Faces</a:t>
            </a: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 smtClean="0">
              <a:latin typeface="Arial Narrow"/>
            </a:endParaRP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latin typeface="Arial Narrow"/>
              </a:rPr>
              <a:t>Milwaukee- BH Liaison; Forensic Discharge Coordinator (competency hearings)</a:t>
            </a: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latin typeface="Arial Narrow"/>
            </a:endParaRP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latin typeface="Arial Narrow"/>
              </a:rPr>
              <a:t>Missoula- Mental Therapist/Case Manager</a:t>
            </a: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 smtClean="0">
              <a:latin typeface="Arial Narrow"/>
            </a:endParaRP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latin typeface="Arial Narrow"/>
              </a:rPr>
              <a:t>Shelby- BH Unit Counselor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 Narrow"/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8069324" y="3434398"/>
            <a:ext cx="1674165" cy="2381204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4E8542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</a:rPr>
              <a:t>Jail Reentry</a:t>
            </a:r>
          </a:p>
          <a:p>
            <a:pPr marL="0" marR="0" lvl="0" indent="0" algn="ctr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baseline="0" dirty="0">
              <a:solidFill>
                <a:prstClr val="black"/>
              </a:solidFill>
              <a:latin typeface="Arial Narrow"/>
            </a:endParaRPr>
          </a:p>
          <a:p>
            <a:pPr defTabSz="914288">
              <a:defRPr/>
            </a:pPr>
            <a:r>
              <a:rPr lang="en-US" sz="1000" b="1" kern="0" smtClean="0">
                <a:solidFill>
                  <a:prstClr val="black"/>
                </a:solidFill>
                <a:latin typeface="Arial Narrow"/>
              </a:rPr>
              <a:t>Lake </a:t>
            </a:r>
            <a:r>
              <a:rPr lang="en-US" sz="1000" b="1" kern="0" dirty="0">
                <a:solidFill>
                  <a:prstClr val="black"/>
                </a:solidFill>
                <a:latin typeface="Arial Narrow"/>
              </a:rPr>
              <a:t>County- Jail Diversion Case Management Program (Reentry) for 30 Highest Jail Utilizers</a:t>
            </a: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 Narrow"/>
            </a:endParaRP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latin typeface="Arial Narrow"/>
              </a:rPr>
              <a:t>Missoula- Mental Therapist/Case Manager for Reentry/Post-Release</a:t>
            </a:r>
          </a:p>
          <a:p>
            <a:pPr defTabSz="914288">
              <a:defRPr/>
            </a:pPr>
            <a:endParaRPr lang="en-US" sz="1000" b="1" kern="0" dirty="0" smtClean="0">
              <a:solidFill>
                <a:srgbClr val="7030A0"/>
              </a:solidFill>
              <a:latin typeface="Arial Narrow"/>
            </a:endParaRPr>
          </a:p>
          <a:p>
            <a:pPr defTabSz="914288">
              <a:defRPr/>
            </a:pPr>
            <a:r>
              <a:rPr lang="en-US" sz="1000" b="1" kern="0" dirty="0" smtClean="0">
                <a:latin typeface="Arial Narrow"/>
              </a:rPr>
              <a:t>Shelby- Case Manager/Discharge Planner</a:t>
            </a:r>
            <a:r>
              <a:rPr lang="en-US" sz="1000" kern="0" dirty="0" smtClean="0">
                <a:latin typeface="Arial Narrow"/>
              </a:rPr>
              <a:t> </a:t>
            </a:r>
            <a:endParaRPr lang="en-US" sz="1000" b="1" kern="0" baseline="0" dirty="0">
              <a:solidFill>
                <a:srgbClr val="7030A0"/>
              </a:solidFill>
              <a:latin typeface="Arial Narrow"/>
            </a:endParaRP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10169260" y="2985882"/>
            <a:ext cx="1508214" cy="2500518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C19859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</a:rPr>
              <a:t>Probation</a:t>
            </a:r>
          </a:p>
          <a:p>
            <a:pPr marL="0" marR="0" lvl="0" indent="0" algn="ctr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 smtClean="0">
              <a:latin typeface="Arial Narrow"/>
            </a:endParaRPr>
          </a:p>
          <a:p>
            <a:pPr defTabSz="914288">
              <a:defRPr/>
            </a:pPr>
            <a:r>
              <a:rPr lang="en-US" sz="1000" b="1" kern="0" dirty="0">
                <a:latin typeface="Arial Narrow"/>
              </a:rPr>
              <a:t>Lucas- Graduated Responses Chief Probation Officers </a:t>
            </a:r>
            <a:endParaRPr lang="en-US" sz="1000" b="1" kern="0" dirty="0" smtClean="0">
              <a:latin typeface="Arial Narrow"/>
            </a:endParaRP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 smtClean="0">
              <a:solidFill>
                <a:srgbClr val="7030A0"/>
              </a:solidFill>
              <a:latin typeface="Arial Narrow"/>
            </a:endParaRP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latin typeface="Arial Narrow"/>
              </a:rPr>
              <a:t>Philadelphia- Detainer Alternative Program (DAP); Linkages in Need of Community Supports (LINCS)</a:t>
            </a: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7030A0"/>
              </a:solidFill>
              <a:latin typeface="Arial Narrow"/>
            </a:endParaRP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latin typeface="Arial Narrow"/>
              </a:rPr>
              <a:t>St. Louis- Rocket Docket (Fast Tracking)</a:t>
            </a: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 smtClean="0">
              <a:solidFill>
                <a:srgbClr val="7030A0"/>
              </a:solidFill>
              <a:latin typeface="Arial Narrow"/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 flipH="1">
            <a:off x="9788367" y="1218575"/>
            <a:ext cx="361998" cy="3702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8" name="Straight Arrow Connector 117"/>
          <p:cNvCxnSpPr/>
          <p:nvPr/>
        </p:nvCxnSpPr>
        <p:spPr>
          <a:xfrm flipH="1">
            <a:off x="11546309" y="1398391"/>
            <a:ext cx="225495" cy="1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none"/>
          </a:ln>
          <a:effectLst/>
        </p:spPr>
      </p:cxnSp>
      <p:cxnSp>
        <p:nvCxnSpPr>
          <p:cNvPr id="119" name="Straight Arrow Connector 118"/>
          <p:cNvCxnSpPr/>
          <p:nvPr/>
        </p:nvCxnSpPr>
        <p:spPr>
          <a:xfrm>
            <a:off x="7752112" y="1018171"/>
            <a:ext cx="3841381" cy="13104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27" name="Rounded Rectangle 126"/>
          <p:cNvSpPr/>
          <p:nvPr/>
        </p:nvSpPr>
        <p:spPr>
          <a:xfrm>
            <a:off x="538107" y="3350272"/>
            <a:ext cx="1808598" cy="1264180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9F2936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88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</a:rPr>
              <a:t>Mobile Crisis Teams</a:t>
            </a:r>
          </a:p>
          <a:p>
            <a:pPr marL="0" marR="0" lvl="0" indent="0" defTabSz="914288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kern="0" dirty="0" smtClean="0">
                <a:solidFill>
                  <a:prstClr val="black"/>
                </a:solidFill>
                <a:latin typeface="Arial Narrow"/>
              </a:rPr>
              <a:t>Cook- Mobile Crisis Team</a:t>
            </a:r>
          </a:p>
          <a:p>
            <a:pPr lvl="0" defTabSz="914288">
              <a:lnSpc>
                <a:spcPct val="90000"/>
              </a:lnSpc>
              <a:defRPr/>
            </a:pPr>
            <a:endParaRPr lang="en-US" sz="1050" b="1" kern="0" dirty="0" smtClean="0">
              <a:latin typeface="Arial Narrow"/>
            </a:endParaRPr>
          </a:p>
          <a:p>
            <a:pPr lvl="0" defTabSz="914288">
              <a:lnSpc>
                <a:spcPct val="90000"/>
              </a:lnSpc>
              <a:defRPr/>
            </a:pPr>
            <a:r>
              <a:rPr lang="en-US" sz="1050" b="1" kern="0" dirty="0" smtClean="0">
                <a:latin typeface="Arial Narrow"/>
              </a:rPr>
              <a:t>Milwaukee- </a:t>
            </a:r>
            <a:r>
              <a:rPr lang="en-US" sz="1050" b="1" kern="0" dirty="0">
                <a:latin typeface="Arial Narrow"/>
              </a:rPr>
              <a:t>Crisis Assessment Response Team (CART</a:t>
            </a:r>
            <a:r>
              <a:rPr lang="en-US" sz="1050" b="1" kern="0" dirty="0" smtClean="0">
                <a:latin typeface="Arial Narrow"/>
              </a:rPr>
              <a:t>)</a:t>
            </a:r>
          </a:p>
          <a:p>
            <a:pPr lvl="0" defTabSz="914288">
              <a:lnSpc>
                <a:spcPct val="90000"/>
              </a:lnSpc>
              <a:defRPr/>
            </a:pPr>
            <a:endParaRPr lang="en-US" sz="1050" b="1" kern="0" dirty="0">
              <a:latin typeface="Arial Narrow"/>
            </a:endParaRPr>
          </a:p>
          <a:p>
            <a:pPr lvl="0" defTabSz="914288">
              <a:lnSpc>
                <a:spcPct val="90000"/>
              </a:lnSpc>
              <a:defRPr/>
            </a:pPr>
            <a:r>
              <a:rPr lang="en-US" sz="1050" b="1" kern="0" dirty="0" smtClean="0">
                <a:latin typeface="Arial Narrow"/>
              </a:rPr>
              <a:t>Philadelphia- Police Co-Responder Program</a:t>
            </a:r>
            <a:endParaRPr lang="en-US" sz="1050" b="1" kern="0" dirty="0">
              <a:latin typeface="Arial Narrow"/>
            </a:endParaRPr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4043608" y="1871253"/>
            <a:ext cx="351531" cy="2705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30" name="TextBox 129"/>
          <p:cNvSpPr txBox="1"/>
          <p:nvPr/>
        </p:nvSpPr>
        <p:spPr>
          <a:xfrm>
            <a:off x="3966040" y="1625032"/>
            <a:ext cx="5926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88"/>
            <a:r>
              <a:rPr lang="en-US" sz="1000" b="1" dirty="0">
                <a:solidFill>
                  <a:srgbClr val="FF0000"/>
                </a:solidFill>
                <a:latin typeface="Arial Narrow"/>
              </a:rPr>
              <a:t>Arrest</a:t>
            </a:r>
            <a:r>
              <a:rPr lang="en-US" sz="1000" b="1" dirty="0">
                <a:solidFill>
                  <a:prstClr val="black"/>
                </a:solidFill>
                <a:latin typeface="Arial Narrow"/>
              </a:rPr>
              <a:t> </a:t>
            </a:r>
          </a:p>
        </p:txBody>
      </p:sp>
      <p:cxnSp>
        <p:nvCxnSpPr>
          <p:cNvPr id="131" name="Straight Arrow Connector 130"/>
          <p:cNvCxnSpPr>
            <a:endCxn id="156" idx="0"/>
          </p:cNvCxnSpPr>
          <p:nvPr/>
        </p:nvCxnSpPr>
        <p:spPr>
          <a:xfrm>
            <a:off x="5161824" y="2071107"/>
            <a:ext cx="30858" cy="192033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33" name="Straight Arrow Connector 132"/>
          <p:cNvCxnSpPr>
            <a:stCxn id="137" idx="2"/>
            <a:endCxn id="113" idx="0"/>
          </p:cNvCxnSpPr>
          <p:nvPr/>
        </p:nvCxnSpPr>
        <p:spPr>
          <a:xfrm>
            <a:off x="7066890" y="3120567"/>
            <a:ext cx="11287" cy="429867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136" name="Straight Arrow Connector 135"/>
          <p:cNvCxnSpPr/>
          <p:nvPr/>
        </p:nvCxnSpPr>
        <p:spPr>
          <a:xfrm>
            <a:off x="7801286" y="3068961"/>
            <a:ext cx="2418462" cy="9795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37" name="Rounded Rectangle 136"/>
          <p:cNvSpPr/>
          <p:nvPr/>
        </p:nvSpPr>
        <p:spPr>
          <a:xfrm>
            <a:off x="6174678" y="998996"/>
            <a:ext cx="1784424" cy="2121571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604878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</a:rPr>
              <a:t>Specialty/Disposition Courts</a:t>
            </a:r>
          </a:p>
          <a:p>
            <a:pPr marL="0" marR="0" lvl="0" indent="0" algn="ctr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 smtClean="0">
              <a:solidFill>
                <a:prstClr val="black"/>
              </a:solidFill>
              <a:latin typeface="Arial Narrow"/>
            </a:endParaRP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latin typeface="Arial Narrow"/>
              </a:rPr>
              <a:t>Milwaukee- Case Processing</a:t>
            </a: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latin typeface="Arial Narrow"/>
            </a:endParaRP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latin typeface="Arial Narrow"/>
              </a:rPr>
              <a:t>Missoula- Addiction Counselor</a:t>
            </a: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 Narrow"/>
            </a:endParaRP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latin typeface="Arial Narrow"/>
              </a:rPr>
              <a:t>Multnomah- Treatment First (Drug Charges); Aid and Assist Docket (competency to stand trial evaluation</a:t>
            </a:r>
            <a:r>
              <a:rPr lang="en-US" sz="1000" b="1" kern="0" dirty="0">
                <a:latin typeface="Arial Narrow"/>
              </a:rPr>
              <a:t>)</a:t>
            </a:r>
            <a:endParaRPr lang="en-US" sz="1000" b="1" kern="0" dirty="0" smtClean="0">
              <a:latin typeface="Arial Narrow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0554012" y="2912370"/>
            <a:ext cx="2103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288"/>
            <a:r>
              <a:rPr lang="en-US" sz="900" dirty="0" smtClean="0">
                <a:solidFill>
                  <a:srgbClr val="7030A0"/>
                </a:solidFill>
                <a:latin typeface="Arial Narrow"/>
              </a:rPr>
              <a:t> </a:t>
            </a:r>
            <a:endParaRPr lang="en-US" sz="1600" dirty="0">
              <a:solidFill>
                <a:srgbClr val="7030A0"/>
              </a:solidFill>
              <a:latin typeface="Arial Narrow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9680987" y="991592"/>
            <a:ext cx="5469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288"/>
            <a:r>
              <a:rPr lang="en-US" sz="900" dirty="0" smtClean="0">
                <a:solidFill>
                  <a:srgbClr val="FF0000"/>
                </a:solidFill>
                <a:latin typeface="Arial Narrow"/>
              </a:rPr>
              <a:t>Violation</a:t>
            </a:r>
            <a:endParaRPr lang="en-US" sz="900" dirty="0">
              <a:solidFill>
                <a:prstClr val="black"/>
              </a:solidFill>
              <a:latin typeface="Arial Narrow"/>
            </a:endParaRPr>
          </a:p>
        </p:txBody>
      </p:sp>
      <p:cxnSp>
        <p:nvCxnSpPr>
          <p:cNvPr id="142" name="Straight Arrow Connector 141"/>
          <p:cNvCxnSpPr/>
          <p:nvPr/>
        </p:nvCxnSpPr>
        <p:spPr>
          <a:xfrm>
            <a:off x="7965285" y="2766653"/>
            <a:ext cx="3796079" cy="15843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43" name="Rounded Rectangle 142"/>
          <p:cNvSpPr/>
          <p:nvPr/>
        </p:nvSpPr>
        <p:spPr>
          <a:xfrm>
            <a:off x="8111898" y="1076050"/>
            <a:ext cx="1691469" cy="1514197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4E8542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88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u="sng" kern="0" dirty="0" smtClean="0">
                <a:solidFill>
                  <a:prstClr val="black"/>
                </a:solidFill>
                <a:latin typeface="Arial Narrow"/>
              </a:rPr>
              <a:t>Prison Reentry</a:t>
            </a:r>
          </a:p>
          <a:p>
            <a:pPr lvl="0" defTabSz="914288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1000" b="1" kern="0" dirty="0" smtClean="0">
                <a:latin typeface="Arial Narrow"/>
              </a:rPr>
              <a:t>Philadelphia- Linkages </a:t>
            </a:r>
            <a:r>
              <a:rPr lang="en-US" sz="1000" b="1" kern="0" dirty="0">
                <a:latin typeface="Arial Narrow"/>
              </a:rPr>
              <a:t>in Need of Community </a:t>
            </a:r>
            <a:r>
              <a:rPr lang="en-US" sz="1000" b="1" kern="0" dirty="0" smtClean="0">
                <a:latin typeface="Arial Narrow"/>
              </a:rPr>
              <a:t>Supports (LINCS)</a:t>
            </a:r>
            <a:endParaRPr lang="en-US" sz="1000" b="1" kern="0" dirty="0">
              <a:latin typeface="Arial Narrow"/>
            </a:endParaRPr>
          </a:p>
          <a:p>
            <a:pPr marL="0" marR="0" lvl="0" indent="0" defTabSz="914288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</a:endParaRPr>
          </a:p>
        </p:txBody>
      </p:sp>
      <p:cxnSp>
        <p:nvCxnSpPr>
          <p:cNvPr id="144" name="Straight Arrow Connector 143"/>
          <p:cNvCxnSpPr/>
          <p:nvPr/>
        </p:nvCxnSpPr>
        <p:spPr>
          <a:xfrm>
            <a:off x="9672803" y="5716542"/>
            <a:ext cx="2088561" cy="0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45" name="Straight Arrow Connector 144"/>
          <p:cNvCxnSpPr/>
          <p:nvPr/>
        </p:nvCxnSpPr>
        <p:spPr>
          <a:xfrm>
            <a:off x="5161824" y="4249429"/>
            <a:ext cx="388057" cy="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47" name="Rounded Rectangle 146"/>
          <p:cNvSpPr/>
          <p:nvPr/>
        </p:nvSpPr>
        <p:spPr>
          <a:xfrm>
            <a:off x="10150364" y="1095601"/>
            <a:ext cx="1482111" cy="756155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C19859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</a:rPr>
              <a:t>Parole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</a:rPr>
              <a:t> </a:t>
            </a:r>
          </a:p>
          <a:p>
            <a:pPr marL="0" marR="0" lvl="0" indent="0" algn="ctr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prstClr val="black"/>
              </a:solidFill>
              <a:latin typeface="Arial Narrow"/>
            </a:endParaRPr>
          </a:p>
          <a:p>
            <a:pPr marL="0" marR="0" lvl="0" indent="0" algn="ctr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</a:endParaRPr>
          </a:p>
        </p:txBody>
      </p:sp>
      <p:cxnSp>
        <p:nvCxnSpPr>
          <p:cNvPr id="148" name="Straight Arrow Connector 147"/>
          <p:cNvCxnSpPr/>
          <p:nvPr/>
        </p:nvCxnSpPr>
        <p:spPr>
          <a:xfrm flipV="1">
            <a:off x="9788367" y="1381633"/>
            <a:ext cx="361997" cy="1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49" name="TextBox 148"/>
          <p:cNvSpPr txBox="1"/>
          <p:nvPr/>
        </p:nvSpPr>
        <p:spPr>
          <a:xfrm>
            <a:off x="9672803" y="4997526"/>
            <a:ext cx="5469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288"/>
            <a:r>
              <a:rPr lang="en-US" sz="900" dirty="0" smtClean="0">
                <a:solidFill>
                  <a:srgbClr val="FF0000"/>
                </a:solidFill>
                <a:latin typeface="Arial Narrow"/>
              </a:rPr>
              <a:t>Violation</a:t>
            </a:r>
            <a:endParaRPr lang="en-US" sz="900" dirty="0">
              <a:solidFill>
                <a:prstClr val="black"/>
              </a:solidFill>
              <a:latin typeface="Arial Narrow"/>
            </a:endParaRPr>
          </a:p>
        </p:txBody>
      </p:sp>
      <p:cxnSp>
        <p:nvCxnSpPr>
          <p:cNvPr id="150" name="Straight Arrow Connector 149"/>
          <p:cNvCxnSpPr/>
          <p:nvPr/>
        </p:nvCxnSpPr>
        <p:spPr>
          <a:xfrm flipH="1">
            <a:off x="9752658" y="5228358"/>
            <a:ext cx="416602" cy="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56" name="Rounded Rectangle 155"/>
          <p:cNvSpPr/>
          <p:nvPr/>
        </p:nvSpPr>
        <p:spPr>
          <a:xfrm>
            <a:off x="4274037" y="2263140"/>
            <a:ext cx="1837289" cy="3695700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1B587C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50" b="1" u="sng" kern="0" dirty="0" smtClean="0">
                <a:solidFill>
                  <a:prstClr val="black"/>
                </a:solidFill>
                <a:latin typeface="Arial Narrow"/>
              </a:rPr>
              <a:t>First Court Appearance</a:t>
            </a:r>
          </a:p>
          <a:p>
            <a:pPr defTabSz="914288">
              <a:defRPr/>
            </a:pPr>
            <a:r>
              <a:rPr lang="en-US" sz="950" b="1" kern="0" dirty="0" smtClean="0">
                <a:latin typeface="Arial Narrow"/>
              </a:rPr>
              <a:t>Los Angeles- MH staff at Arraignment Courts to Divert; Text Message Reminder Pilot</a:t>
            </a:r>
          </a:p>
          <a:p>
            <a:pPr defTabSz="914288">
              <a:defRPr/>
            </a:pPr>
            <a:endParaRPr lang="en-US" sz="950" b="1" kern="0" dirty="0" smtClean="0">
              <a:latin typeface="Arial Narrow"/>
            </a:endParaRPr>
          </a:p>
          <a:p>
            <a:pPr defTabSz="914288">
              <a:defRPr/>
            </a:pPr>
            <a:r>
              <a:rPr lang="en-US" sz="950" b="1" kern="0" dirty="0" smtClean="0">
                <a:latin typeface="Arial Narrow"/>
              </a:rPr>
              <a:t>Lucas- Opportunity </a:t>
            </a:r>
            <a:r>
              <a:rPr lang="en-US" sz="950" b="1" kern="0" dirty="0">
                <a:latin typeface="Arial Narrow"/>
              </a:rPr>
              <a:t>Project</a:t>
            </a:r>
          </a:p>
          <a:p>
            <a:pPr defTabSz="914288">
              <a:defRPr/>
            </a:pPr>
            <a:endParaRPr lang="en-US" sz="950" b="1" kern="0" dirty="0" smtClean="0">
              <a:latin typeface="Arial Narrow"/>
            </a:endParaRPr>
          </a:p>
          <a:p>
            <a:pPr defTabSz="914288">
              <a:defRPr/>
            </a:pPr>
            <a:r>
              <a:rPr lang="en-US" sz="950" b="1" kern="0" dirty="0" smtClean="0">
                <a:latin typeface="Arial Narrow"/>
              </a:rPr>
              <a:t>Mecklenburg- Improve </a:t>
            </a:r>
            <a:r>
              <a:rPr lang="en-US" sz="950" b="1" kern="0" dirty="0">
                <a:latin typeface="Arial Narrow"/>
              </a:rPr>
              <a:t>Bail Setting Process </a:t>
            </a:r>
            <a:r>
              <a:rPr lang="en-US" sz="950" b="1" kern="0" dirty="0" smtClean="0">
                <a:latin typeface="Arial Narrow"/>
              </a:rPr>
              <a:t>w/Social Worker (TBD)</a:t>
            </a:r>
          </a:p>
          <a:p>
            <a:pPr defTabSz="914288">
              <a:defRPr/>
            </a:pPr>
            <a:endParaRPr lang="en-US" sz="950" b="1" kern="0" dirty="0" smtClean="0">
              <a:latin typeface="Arial Narrow"/>
            </a:endParaRPr>
          </a:p>
          <a:p>
            <a:pPr defTabSz="914288">
              <a:defRPr/>
            </a:pPr>
            <a:r>
              <a:rPr lang="en-US" sz="950" b="1" kern="0" dirty="0" smtClean="0">
                <a:latin typeface="Arial Narrow"/>
              </a:rPr>
              <a:t>Missoula- Post-Booking Stabilization</a:t>
            </a:r>
            <a:endParaRPr lang="en-US" sz="950" b="1" kern="0" dirty="0">
              <a:latin typeface="Arial Narrow"/>
            </a:endParaRPr>
          </a:p>
          <a:p>
            <a:pPr defTabSz="914288">
              <a:defRPr/>
            </a:pPr>
            <a:endParaRPr lang="en-US" sz="950" b="1" kern="0" dirty="0" smtClean="0">
              <a:solidFill>
                <a:srgbClr val="7030A0"/>
              </a:solidFill>
              <a:latin typeface="Arial Narrow"/>
            </a:endParaRPr>
          </a:p>
          <a:p>
            <a:pPr defTabSz="914288">
              <a:defRPr/>
            </a:pPr>
            <a:r>
              <a:rPr lang="en-US" sz="950" b="1" kern="0" dirty="0" smtClean="0">
                <a:latin typeface="Arial Narrow"/>
              </a:rPr>
              <a:t>Pima- </a:t>
            </a:r>
            <a:r>
              <a:rPr lang="en-US" sz="950" b="1" kern="0" dirty="0">
                <a:latin typeface="Arial Narrow"/>
              </a:rPr>
              <a:t>Enhanced Pretrial Supervision/BH Specialty Caseload</a:t>
            </a:r>
          </a:p>
          <a:p>
            <a:pPr defTabSz="914288">
              <a:defRPr/>
            </a:pPr>
            <a:endParaRPr lang="en-US" sz="950" b="1" kern="0" dirty="0" smtClean="0">
              <a:solidFill>
                <a:srgbClr val="7030A0"/>
              </a:solidFill>
              <a:latin typeface="Arial Narrow"/>
            </a:endParaRPr>
          </a:p>
          <a:p>
            <a:pPr defTabSz="914288">
              <a:defRPr/>
            </a:pPr>
            <a:r>
              <a:rPr lang="en-US" sz="950" b="1" kern="0" dirty="0" smtClean="0">
                <a:latin typeface="Arial Narrow"/>
              </a:rPr>
              <a:t>St</a:t>
            </a:r>
            <a:r>
              <a:rPr lang="en-US" sz="950" b="1" kern="0" dirty="0">
                <a:latin typeface="Arial Narrow"/>
              </a:rPr>
              <a:t>. </a:t>
            </a:r>
            <a:r>
              <a:rPr lang="en-US" sz="950" b="1" kern="0" dirty="0" smtClean="0">
                <a:latin typeface="Arial Narrow"/>
              </a:rPr>
              <a:t>Louis- Expanded </a:t>
            </a:r>
            <a:r>
              <a:rPr lang="en-US" sz="950" b="1" kern="0" dirty="0">
                <a:latin typeface="Arial Narrow"/>
              </a:rPr>
              <a:t>Pretrial Release </a:t>
            </a:r>
            <a:r>
              <a:rPr lang="en-US" sz="950" b="1" kern="0" dirty="0" smtClean="0">
                <a:latin typeface="Arial Narrow"/>
              </a:rPr>
              <a:t>Program; Population Review Team (PRT, High Utilizers)</a:t>
            </a:r>
            <a:endParaRPr lang="en-US" sz="950" b="1" kern="0" dirty="0">
              <a:latin typeface="Arial Narrow"/>
            </a:endParaRP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50" b="1" kern="0" dirty="0" smtClean="0">
              <a:latin typeface="Arial Narrow"/>
            </a:endParaRP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50" b="1" kern="0" dirty="0" smtClean="0">
                <a:latin typeface="Arial Narrow"/>
              </a:rPr>
              <a:t>Spokane- Post-Booking MH Diversion; Social Worker at Pre-trial</a:t>
            </a: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5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 Narrow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423514" y="6078681"/>
            <a:ext cx="11425585" cy="522564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288">
              <a:defRPr/>
            </a:pPr>
            <a:r>
              <a:rPr kumimoji="0" lang="en-US" sz="1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 Narrow"/>
              </a:rPr>
              <a:t>Ada- High Utilizers (crisis center, housing, reentry planning); Harris- Housing for the Justice-Involved; Lake- Expansion of Mental Health First Aid (MHFA) training, Medication Assisted Treatment (MAT) counselors, and “A Way Out” substance abuse staff; </a:t>
            </a:r>
            <a:r>
              <a:rPr lang="en-US" sz="1000" b="1" kern="0" dirty="0" smtClean="0">
                <a:latin typeface="Arial Narrow"/>
              </a:rPr>
              <a:t>Lucas- BH/CJ Committee, </a:t>
            </a:r>
            <a:r>
              <a:rPr lang="en-US" sz="1000" b="1" kern="0" dirty="0">
                <a:latin typeface="Arial Narrow"/>
              </a:rPr>
              <a:t>Peer </a:t>
            </a:r>
            <a:r>
              <a:rPr lang="en-US" sz="1000" b="1" kern="0" dirty="0" smtClean="0">
                <a:latin typeface="Arial Narrow"/>
              </a:rPr>
              <a:t>Mentoring, High Utilizers (DDJ Taskforce); M</a:t>
            </a:r>
            <a:r>
              <a:rPr kumimoji="0" lang="en-US" sz="1000" b="1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 Narrow"/>
              </a:rPr>
              <a:t>ilwaukee</a:t>
            </a:r>
            <a:r>
              <a:rPr kumimoji="0" lang="en-US" sz="1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 Narrow"/>
              </a:rPr>
              <a:t>- Expanded Data Capacity, MH Diversion Team, CJ Stakeholder Training on Trauma-Informed Services; </a:t>
            </a:r>
            <a:r>
              <a:rPr lang="en-US" sz="1000" b="1" kern="0" dirty="0">
                <a:latin typeface="Arial Narrow"/>
              </a:rPr>
              <a:t>Multnomah- Jail Alternatives for Women with Mental Health Issues (Diane Wade House); </a:t>
            </a:r>
            <a:r>
              <a:rPr lang="en-US" sz="1000" b="1" kern="0" dirty="0" smtClean="0">
                <a:latin typeface="Arial Narrow"/>
              </a:rPr>
              <a:t>Palm Beach- Frequent Users System Engagement</a:t>
            </a:r>
            <a:endParaRPr kumimoji="0" lang="en-US" sz="1000" b="1" i="0" u="none" strike="noStrike" kern="0" cap="none" spc="0" normalizeH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 Narrow"/>
            </a:endParaRPr>
          </a:p>
        </p:txBody>
      </p:sp>
      <p:sp>
        <p:nvSpPr>
          <p:cNvPr id="211" name="Rounded Rectangle 210"/>
          <p:cNvSpPr/>
          <p:nvPr/>
        </p:nvSpPr>
        <p:spPr>
          <a:xfrm>
            <a:off x="570410" y="1015749"/>
            <a:ext cx="1105458" cy="202826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9F2936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88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Crisis Phone Lines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12" name="Rounded Rectangle 211"/>
          <p:cNvSpPr/>
          <p:nvPr/>
        </p:nvSpPr>
        <p:spPr>
          <a:xfrm>
            <a:off x="701040" y="4668981"/>
            <a:ext cx="3435437" cy="1370614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9F2936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88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</a:rPr>
              <a:t>Crisis Stabilization Centers</a:t>
            </a:r>
          </a:p>
          <a:p>
            <a:pPr lvl="0" defTabSz="914288">
              <a:lnSpc>
                <a:spcPct val="90000"/>
              </a:lnSpc>
              <a:defRPr/>
            </a:pPr>
            <a:r>
              <a:rPr lang="en-US" sz="1050" b="1" kern="0" dirty="0" smtClean="0">
                <a:latin typeface="Arial Narrow"/>
              </a:rPr>
              <a:t>Ada- </a:t>
            </a:r>
            <a:r>
              <a:rPr lang="en-US" sz="1050" b="1" kern="0" dirty="0">
                <a:latin typeface="Arial Narrow"/>
              </a:rPr>
              <a:t>Pathways Community Crisis Center </a:t>
            </a:r>
            <a:endParaRPr lang="en-US" sz="1050" b="1" kern="0" dirty="0" smtClean="0">
              <a:latin typeface="Arial Narrow"/>
            </a:endParaRPr>
          </a:p>
          <a:p>
            <a:pPr lvl="0" defTabSz="914288">
              <a:lnSpc>
                <a:spcPct val="90000"/>
              </a:lnSpc>
              <a:defRPr/>
            </a:pPr>
            <a:r>
              <a:rPr lang="en-US" sz="1050" b="1" kern="0" dirty="0" smtClean="0">
                <a:latin typeface="Arial Narrow"/>
              </a:rPr>
              <a:t>Buncombe- Increased LE Access to Crisis Center</a:t>
            </a:r>
          </a:p>
          <a:p>
            <a:pPr lvl="0" defTabSz="914288">
              <a:lnSpc>
                <a:spcPct val="90000"/>
              </a:lnSpc>
              <a:defRPr/>
            </a:pPr>
            <a:r>
              <a:rPr lang="en-US" sz="1050" b="1" kern="0" dirty="0" smtClean="0">
                <a:latin typeface="Arial Narrow"/>
              </a:rPr>
              <a:t>Charleston- Crisis Stabilization Center</a:t>
            </a:r>
          </a:p>
          <a:p>
            <a:pPr marL="0" marR="0" lvl="0" indent="0" defTabSz="914288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kern="0" dirty="0" smtClean="0">
                <a:latin typeface="Arial Narrow"/>
              </a:rPr>
              <a:t>Lucas- Rescue Solutions Center Planning/Sobering Center</a:t>
            </a:r>
          </a:p>
          <a:p>
            <a:pPr marL="0" marR="0" lvl="0" indent="0" defTabSz="914288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kern="0" dirty="0" smtClean="0">
                <a:latin typeface="Arial Narrow"/>
              </a:rPr>
              <a:t>Milwaukee- Crisis Resource Center</a:t>
            </a:r>
          </a:p>
          <a:p>
            <a:pPr marL="0" marR="0" lvl="0" indent="0" defTabSz="914288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kern="0" dirty="0" smtClean="0">
                <a:latin typeface="Arial Narrow"/>
              </a:rPr>
              <a:t>Minnehaha- Community Triage Center</a:t>
            </a:r>
          </a:p>
          <a:p>
            <a:pPr marL="0" marR="0" lvl="0" indent="0" defTabSz="914288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 Narrow"/>
              </a:rPr>
              <a:t>Pennington- Care Campus; Crisis Care Center</a:t>
            </a:r>
          </a:p>
          <a:p>
            <a:pPr defTabSz="914288">
              <a:lnSpc>
                <a:spcPct val="90000"/>
              </a:lnSpc>
              <a:defRPr/>
            </a:pPr>
            <a:r>
              <a:rPr lang="en-US" sz="1050" b="1" kern="0" dirty="0" smtClean="0">
                <a:latin typeface="Arial Narrow"/>
              </a:rPr>
              <a:t>Spokane- Crisis </a:t>
            </a:r>
            <a:r>
              <a:rPr lang="en-US" sz="1050" b="1" kern="0" dirty="0">
                <a:latin typeface="Arial Narrow"/>
              </a:rPr>
              <a:t>Stabilization </a:t>
            </a:r>
            <a:r>
              <a:rPr lang="en-US" sz="1050" b="1" kern="0" dirty="0" smtClean="0">
                <a:latin typeface="Arial Narrow"/>
              </a:rPr>
              <a:t>Facility</a:t>
            </a:r>
            <a:endParaRPr lang="en-US" sz="1050" b="1" kern="0" dirty="0">
              <a:latin typeface="Arial Narrow"/>
            </a:endParaRPr>
          </a:p>
        </p:txBody>
      </p:sp>
      <p:cxnSp>
        <p:nvCxnSpPr>
          <p:cNvPr id="222" name="Straight Arrow Connector 221"/>
          <p:cNvCxnSpPr>
            <a:endCxn id="123" idx="0"/>
          </p:cNvCxnSpPr>
          <p:nvPr/>
        </p:nvCxnSpPr>
        <p:spPr>
          <a:xfrm flipH="1">
            <a:off x="3709573" y="3091286"/>
            <a:ext cx="1968" cy="23697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/>
          <p:nvPr/>
        </p:nvCxnSpPr>
        <p:spPr>
          <a:xfrm>
            <a:off x="6111326" y="5078369"/>
            <a:ext cx="1129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/>
          <p:nvPr/>
        </p:nvCxnSpPr>
        <p:spPr>
          <a:xfrm>
            <a:off x="7950200" y="5078369"/>
            <a:ext cx="1191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/>
          <p:nvPr/>
        </p:nvCxnSpPr>
        <p:spPr>
          <a:xfrm flipV="1">
            <a:off x="6112924" y="3062762"/>
            <a:ext cx="177534" cy="375388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97" name="Straight Arrow Connector 296"/>
          <p:cNvCxnSpPr>
            <a:stCxn id="123" idx="3"/>
          </p:cNvCxnSpPr>
          <p:nvPr/>
        </p:nvCxnSpPr>
        <p:spPr>
          <a:xfrm>
            <a:off x="4055539" y="3409108"/>
            <a:ext cx="218498" cy="9207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02" name="Straight Arrow Connector 301"/>
          <p:cNvCxnSpPr/>
          <p:nvPr/>
        </p:nvCxnSpPr>
        <p:spPr>
          <a:xfrm flipV="1">
            <a:off x="7973634" y="2000397"/>
            <a:ext cx="150886" cy="9142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30" name="Straight Arrow Connector 329"/>
          <p:cNvCxnSpPr/>
          <p:nvPr/>
        </p:nvCxnSpPr>
        <p:spPr>
          <a:xfrm flipH="1">
            <a:off x="11671198" y="4177011"/>
            <a:ext cx="99044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none"/>
          </a:ln>
          <a:effectLst/>
        </p:spPr>
      </p:cxnSp>
      <p:cxnSp>
        <p:nvCxnSpPr>
          <p:cNvPr id="343" name="Straight Arrow Connector 342"/>
          <p:cNvCxnSpPr/>
          <p:nvPr/>
        </p:nvCxnSpPr>
        <p:spPr>
          <a:xfrm flipV="1">
            <a:off x="9752658" y="2483615"/>
            <a:ext cx="2017584" cy="1408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58" name="Straight Arrow Connector 357"/>
          <p:cNvCxnSpPr/>
          <p:nvPr/>
        </p:nvCxnSpPr>
        <p:spPr>
          <a:xfrm>
            <a:off x="2654054" y="1133612"/>
            <a:ext cx="281940" cy="173001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61" name="Straight Arrow Connector 360"/>
          <p:cNvCxnSpPr/>
          <p:nvPr/>
        </p:nvCxnSpPr>
        <p:spPr>
          <a:xfrm flipV="1">
            <a:off x="9736477" y="4177011"/>
            <a:ext cx="430307" cy="34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2" name="Straight Arrow Connector 61"/>
          <p:cNvCxnSpPr/>
          <p:nvPr/>
        </p:nvCxnSpPr>
        <p:spPr>
          <a:xfrm flipH="1">
            <a:off x="1837556" y="1128204"/>
            <a:ext cx="298429" cy="178409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51" name="Rounded Rectangle 150"/>
          <p:cNvSpPr/>
          <p:nvPr/>
        </p:nvSpPr>
        <p:spPr>
          <a:xfrm>
            <a:off x="1843739" y="971667"/>
            <a:ext cx="1039693" cy="156537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9F2936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88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9-1-1 Dispatch</a:t>
            </a:r>
            <a:endParaRPr kumimoji="0" lang="en-US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570411" y="1306613"/>
            <a:ext cx="3473198" cy="1883454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9F2936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</a:rPr>
              <a:t>Law Enforcement</a:t>
            </a: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kern="0" noProof="0" dirty="0" smtClean="0">
                <a:latin typeface="Arial Narrow"/>
              </a:rPr>
              <a:t>Ada- Crisis Intervention Team (CIT)/de-escalation training</a:t>
            </a: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kern="0" noProof="0" dirty="0" smtClean="0">
                <a:latin typeface="Arial Narrow"/>
              </a:rPr>
              <a:t>Clark- Law Enforcement Assisted Diversion (LEAD)</a:t>
            </a:r>
          </a:p>
          <a:p>
            <a:pPr defTabSz="914288">
              <a:defRPr/>
            </a:pPr>
            <a:r>
              <a:rPr lang="en-US" sz="1050" b="1" kern="0" dirty="0" smtClean="0">
                <a:latin typeface="Arial Narrow"/>
              </a:rPr>
              <a:t>Connecticut- Hartford Alternative to Arrest Program (HAAP, like LEAD)</a:t>
            </a:r>
          </a:p>
          <a:p>
            <a:pPr defTabSz="914288">
              <a:defRPr/>
            </a:pPr>
            <a:r>
              <a:rPr lang="en-US" sz="1050" b="1" kern="0" dirty="0" smtClean="0">
                <a:latin typeface="Arial Narrow"/>
              </a:rPr>
              <a:t>Cook- Police </a:t>
            </a:r>
            <a:r>
              <a:rPr lang="en-US" sz="1050" b="1" kern="0" dirty="0">
                <a:latin typeface="Arial Narrow"/>
              </a:rPr>
              <a:t>Deflection and </a:t>
            </a:r>
            <a:r>
              <a:rPr lang="en-US" sz="1050" b="1" kern="0" dirty="0" smtClean="0">
                <a:latin typeface="Arial Narrow"/>
              </a:rPr>
              <a:t>Diversion</a:t>
            </a:r>
          </a:p>
          <a:p>
            <a:pPr defTabSz="914288">
              <a:defRPr/>
            </a:pPr>
            <a:r>
              <a:rPr lang="en-US" sz="1050" b="1" kern="0" dirty="0" smtClean="0">
                <a:latin typeface="Arial Narrow"/>
              </a:rPr>
              <a:t>Lake- Crisis Outreach and Support Team (COAST)</a:t>
            </a:r>
          </a:p>
          <a:p>
            <a:pPr defTabSz="914288">
              <a:defRPr/>
            </a:pPr>
            <a:r>
              <a:rPr lang="en-US" sz="1050" b="1" kern="0" dirty="0" smtClean="0">
                <a:latin typeface="Arial Narrow"/>
              </a:rPr>
              <a:t>Los Angeles- Mental Evaluation Teams (MET)</a:t>
            </a:r>
            <a:endParaRPr lang="en-US" sz="1050" b="1" kern="0" dirty="0">
              <a:latin typeface="Arial Narrow"/>
            </a:endParaRP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kern="0" baseline="0" noProof="0" dirty="0" smtClean="0">
                <a:latin typeface="Arial Narrow"/>
              </a:rPr>
              <a:t>Lucas- Crisis</a:t>
            </a:r>
            <a:r>
              <a:rPr lang="en-US" sz="1050" b="1" kern="0" noProof="0" dirty="0" smtClean="0">
                <a:latin typeface="Arial Narrow"/>
              </a:rPr>
              <a:t> Intervention Team (CIT); LE/BH Partnership</a:t>
            </a:r>
          </a:p>
          <a:p>
            <a:pPr lvl="0" defTabSz="914288">
              <a:defRPr/>
            </a:pPr>
            <a:r>
              <a:rPr kumimoji="0" lang="en-US" sz="1050" b="1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Arial Narrow"/>
              </a:rPr>
              <a:t>Multnomah- Law Enforcement Assisted Diversion (LEAD)</a:t>
            </a:r>
          </a:p>
          <a:p>
            <a:pPr marL="0" marR="0" lvl="0" indent="0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kern="0" dirty="0" smtClean="0">
                <a:latin typeface="Arial Narrow"/>
              </a:rPr>
              <a:t>Philadelphia- Police-Assisted Diversion (PAD)</a:t>
            </a:r>
            <a:endParaRPr lang="en-US" sz="1050" b="1" kern="0" baseline="0" noProof="0" dirty="0" smtClean="0">
              <a:latin typeface="Arial Narrow"/>
            </a:endParaRPr>
          </a:p>
        </p:txBody>
      </p:sp>
      <p:sp>
        <p:nvSpPr>
          <p:cNvPr id="123" name="Rounded Rectangle 122"/>
          <p:cNvSpPr/>
          <p:nvPr/>
        </p:nvSpPr>
        <p:spPr>
          <a:xfrm>
            <a:off x="3363606" y="3328256"/>
            <a:ext cx="691933" cy="161704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9F2936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88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Citations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endCxn id="127" idx="0"/>
          </p:cNvCxnSpPr>
          <p:nvPr/>
        </p:nvCxnSpPr>
        <p:spPr>
          <a:xfrm flipH="1">
            <a:off x="1442406" y="3172607"/>
            <a:ext cx="58757" cy="177665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60" name="Straight Arrow Connector 59"/>
          <p:cNvCxnSpPr/>
          <p:nvPr/>
        </p:nvCxnSpPr>
        <p:spPr>
          <a:xfrm flipH="1">
            <a:off x="2596243" y="3099696"/>
            <a:ext cx="17417" cy="1569285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9495636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492</Words>
  <Application>Microsoft Office PowerPoint</Application>
  <PresentationFormat>Widescreen</PresentationFormat>
  <Paragraphs>107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Batang</vt:lpstr>
      <vt:lpstr>Arial</vt:lpstr>
      <vt:lpstr>Arial Narrow</vt:lpstr>
      <vt:lpstr>Book Antiqua</vt:lpstr>
      <vt:lpstr>Calibri</vt:lpstr>
      <vt:lpstr>Calibri Light</vt:lpstr>
      <vt:lpstr>Office Theme</vt:lpstr>
      <vt:lpstr>PowerPoint Presentation</vt:lpstr>
    </vt:vector>
  </TitlesOfParts>
  <Company>Policy Research Associates,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Mehallow</dc:creator>
  <cp:lastModifiedBy>Ashley Krider</cp:lastModifiedBy>
  <cp:revision>56</cp:revision>
  <cp:lastPrinted>2017-10-01T20:22:40Z</cp:lastPrinted>
  <dcterms:created xsi:type="dcterms:W3CDTF">2016-09-20T14:14:43Z</dcterms:created>
  <dcterms:modified xsi:type="dcterms:W3CDTF">2019-05-15T14:55:41Z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DB266E34-FB35-4405-A94B-705FDEBF19BB</vt:lpwstr>
  </property>
  <property fmtid="{D5CDD505-2E9C-101B-9397-08002B2CF9AE}" pid="3" name="ArticulatePath">
    <vt:lpwstr>05- Implementation Sites- COLOR- EDIT</vt:lpwstr>
  </property>
</Properties>
</file>