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63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332" autoAdjust="0"/>
  </p:normalViewPr>
  <p:slideViewPr>
    <p:cSldViewPr snapToGrid="0" snapToObjects="1">
      <p:cViewPr varScale="1">
        <p:scale>
          <a:sx n="106" d="100"/>
          <a:sy n="106" d="100"/>
        </p:scale>
        <p:origin x="232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9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158" y="1127761"/>
            <a:ext cx="7772400" cy="1405160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6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158" y="2818671"/>
            <a:ext cx="6400800" cy="71301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tx2"/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3871523"/>
            <a:ext cx="2960687" cy="79851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rgbClr val="FFFFFF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28" y="5442377"/>
            <a:ext cx="3272644" cy="95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6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3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90" y="356277"/>
            <a:ext cx="7651646" cy="1143000"/>
          </a:xfrm>
        </p:spPr>
        <p:txBody>
          <a:bodyPr/>
          <a:lstStyle>
            <a:lvl1pPr algn="l">
              <a:defRPr b="1">
                <a:solidFill>
                  <a:srgbClr val="032A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690" y="1681840"/>
            <a:ext cx="7651646" cy="3745488"/>
          </a:xfrm>
        </p:spPr>
        <p:txBody>
          <a:bodyPr/>
          <a:lstStyle>
            <a:lvl1pPr marL="342900" indent="-3429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1pPr>
            <a:lvl2pPr marL="742950" indent="-28575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2pPr>
            <a:lvl3pPr marL="1143000" indent="-2286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3pPr>
            <a:lvl4pPr marL="1600200" indent="-2286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 marL="2057400" indent="-228600" algn="l">
              <a:buClr>
                <a:schemeClr val="tx2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2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2690" y="1721752"/>
            <a:ext cx="7651646" cy="1471385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SECTION HEADER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82690" y="3441466"/>
            <a:ext cx="7651646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Subhead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288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05781"/>
            <a:ext cx="8229600" cy="1143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0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5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0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0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5B38-8A0B-C642-88EA-AC6ECD20F97D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C7F6-EAF9-6940-B4C8-7E6DE1197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9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 Health Roundtable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SJC Network Meeting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October 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690" y="1191491"/>
            <a:ext cx="7651646" cy="3761509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“Divert to what” in non-Medicaid expansion states (lack of stabilization services)</a:t>
            </a:r>
          </a:p>
          <a:p>
            <a:r>
              <a:rPr lang="en-US" dirty="0"/>
              <a:t>Long-term treatment options</a:t>
            </a:r>
          </a:p>
          <a:p>
            <a:pPr lvl="1"/>
            <a:r>
              <a:rPr lang="en-US" dirty="0"/>
              <a:t>Gwinnett? Cook</a:t>
            </a:r>
            <a:r>
              <a:rPr lang="en-US" dirty="0" smtClean="0"/>
              <a:t>?</a:t>
            </a:r>
          </a:p>
          <a:p>
            <a:r>
              <a:rPr lang="en-US" dirty="0" smtClean="0"/>
              <a:t>Engagement strategies in high utilizer/familiar face initiatives</a:t>
            </a:r>
          </a:p>
          <a:p>
            <a:pPr lvl="1"/>
            <a:r>
              <a:rPr lang="en-US" dirty="0" smtClean="0"/>
              <a:t>Charleston, Lucas, San Fran, Minnehaha, Mecklenburg, Long Beach, Pima, Lake, Bernalillo, Los Angeles, Cook</a:t>
            </a:r>
          </a:p>
          <a:p>
            <a:r>
              <a:rPr lang="en-US" dirty="0" smtClean="0"/>
              <a:t>Harm reduction models in CJS</a:t>
            </a:r>
          </a:p>
          <a:p>
            <a:pPr lvl="1"/>
            <a:r>
              <a:rPr lang="en-US" dirty="0" smtClean="0"/>
              <a:t>Charleston, Lucas, San Fran, Mecklenburg, Minnehaha, Long Beach, Denver</a:t>
            </a:r>
          </a:p>
          <a:p>
            <a:r>
              <a:rPr lang="en-US" dirty="0" smtClean="0"/>
              <a:t>RFP for crisis center drop-off provider- high costs</a:t>
            </a:r>
          </a:p>
          <a:p>
            <a:pPr lvl="1"/>
            <a:r>
              <a:rPr lang="en-US" dirty="0" smtClean="0"/>
              <a:t>Charleston, Lucas, Polk, Pima, Milwaukee, Cook, Lake</a:t>
            </a:r>
          </a:p>
          <a:p>
            <a:r>
              <a:rPr lang="en-US" dirty="0" smtClean="0"/>
              <a:t>Trauma-informed programming in custody</a:t>
            </a:r>
          </a:p>
          <a:p>
            <a:pPr lvl="1"/>
            <a:r>
              <a:rPr lang="en-US" dirty="0" smtClean="0"/>
              <a:t>Gwinnett, Lake, Charleston, Oklahoma, San Fran, Denver</a:t>
            </a:r>
          </a:p>
          <a:p>
            <a:r>
              <a:rPr lang="en-US" dirty="0" smtClean="0"/>
              <a:t>Metrics </a:t>
            </a:r>
            <a:r>
              <a:rPr lang="en-US" dirty="0"/>
              <a:t>and outcomes in jail/drug courts; language of recovery</a:t>
            </a:r>
          </a:p>
          <a:p>
            <a:r>
              <a:rPr lang="en-US" dirty="0" smtClean="0"/>
              <a:t>Medical marijuana</a:t>
            </a:r>
          </a:p>
          <a:p>
            <a:pPr lvl="1"/>
            <a:r>
              <a:rPr lang="en-US" dirty="0" smtClean="0"/>
              <a:t>CA, CO, AZ, OK, OH</a:t>
            </a:r>
          </a:p>
          <a:p>
            <a:r>
              <a:rPr lang="en-US" dirty="0" smtClean="0"/>
              <a:t>Co-responder programs</a:t>
            </a:r>
          </a:p>
          <a:p>
            <a:pPr lvl="1"/>
            <a:r>
              <a:rPr lang="en-US" dirty="0" smtClean="0"/>
              <a:t>Lake, Gwinnett, Polk, Charleston, Lucas, Milwaukee, Mecklenburg, Denver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90" y="118152"/>
            <a:ext cx="7980310" cy="8438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 LE/BH co-responder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962025"/>
            <a:ext cx="8072386" cy="4953000"/>
          </a:xfrm>
        </p:spPr>
        <p:txBody>
          <a:bodyPr numCol="2">
            <a:normAutofit fontScale="70000" lnSpcReduction="20000"/>
          </a:bodyPr>
          <a:lstStyle/>
          <a:p>
            <a:r>
              <a:rPr lang="en-US" sz="2400" dirty="0" smtClean="0"/>
              <a:t>Models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Clinical and LE joint response 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LE call for clinical support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LE referral for mobile crisis team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Fire/EMS/Clinical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Substance use and 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Peer and LE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Virtual crisis response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Clinical in 911/call centers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Jail/Prison Release Navigators 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Operations </a:t>
            </a:r>
          </a:p>
          <a:p>
            <a:pPr lvl="1"/>
            <a:r>
              <a:rPr lang="en-US" sz="2000" dirty="0" smtClean="0"/>
              <a:t>Funding – Medicaid, local, private </a:t>
            </a:r>
            <a:endParaRPr lang="en-US" sz="2000" dirty="0"/>
          </a:p>
          <a:p>
            <a:pPr lvl="1"/>
            <a:r>
              <a:rPr lang="en-US" sz="2000" dirty="0" smtClean="0"/>
              <a:t>Cross-system/discipline staff training</a:t>
            </a:r>
          </a:p>
          <a:p>
            <a:pPr lvl="1"/>
            <a:r>
              <a:rPr lang="en-US" sz="2000" dirty="0" smtClean="0"/>
              <a:t>Hours of operation</a:t>
            </a:r>
          </a:p>
          <a:p>
            <a:pPr lvl="1"/>
            <a:r>
              <a:rPr lang="en-US" sz="2000" dirty="0" smtClean="0"/>
              <a:t>Data and metrics </a:t>
            </a:r>
          </a:p>
          <a:p>
            <a:pPr lvl="1"/>
            <a:r>
              <a:rPr lang="en-US" sz="2000" dirty="0" smtClean="0"/>
              <a:t>Information sharing </a:t>
            </a:r>
          </a:p>
          <a:p>
            <a:pPr lvl="1"/>
            <a:r>
              <a:rPr lang="en-US" sz="2000" dirty="0" smtClean="0"/>
              <a:t>Licensed clinical staff </a:t>
            </a:r>
          </a:p>
          <a:p>
            <a:pPr lvl="1"/>
            <a:r>
              <a:rPr lang="en-US" sz="2000" dirty="0" smtClean="0"/>
              <a:t>Peer, non-licensed clinical staff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Clinical Location </a:t>
            </a:r>
          </a:p>
          <a:p>
            <a:pPr lvl="1"/>
            <a:r>
              <a:rPr lang="en-US" sz="2000" dirty="0" smtClean="0"/>
              <a:t>Clinical </a:t>
            </a:r>
            <a:r>
              <a:rPr lang="en-US" sz="2000" dirty="0"/>
              <a:t>co-located w/LE</a:t>
            </a:r>
          </a:p>
          <a:p>
            <a:pPr lvl="1"/>
            <a:r>
              <a:rPr lang="en-US" sz="2000" dirty="0" smtClean="0"/>
              <a:t>Called to scene </a:t>
            </a:r>
          </a:p>
          <a:p>
            <a:pPr marL="57150" indent="0">
              <a:buNone/>
            </a:pPr>
            <a:endParaRPr lang="en-US" sz="2400" dirty="0" smtClean="0"/>
          </a:p>
          <a:p>
            <a:r>
              <a:rPr lang="en-US" sz="2400" dirty="0" smtClean="0"/>
              <a:t>Roles and Responsibilities </a:t>
            </a:r>
          </a:p>
          <a:p>
            <a:pPr lvl="1"/>
            <a:r>
              <a:rPr lang="en-US" sz="2000" dirty="0" smtClean="0"/>
              <a:t>Service network and navigation</a:t>
            </a:r>
          </a:p>
          <a:p>
            <a:pPr lvl="1"/>
            <a:r>
              <a:rPr lang="en-US" sz="2000" dirty="0" smtClean="0"/>
              <a:t>Follow-up/short-term case management</a:t>
            </a:r>
          </a:p>
          <a:p>
            <a:pPr lvl="1"/>
            <a:r>
              <a:rPr lang="en-US" sz="2000" dirty="0" smtClean="0"/>
              <a:t>Proactive outreach </a:t>
            </a:r>
          </a:p>
          <a:p>
            <a:pPr lvl="1"/>
            <a:r>
              <a:rPr lang="en-US" sz="2000" dirty="0" smtClean="0"/>
              <a:t>System problem solving  </a:t>
            </a:r>
          </a:p>
          <a:p>
            <a:endParaRPr lang="en-US" sz="2400" dirty="0" smtClean="0"/>
          </a:p>
          <a:p>
            <a:r>
              <a:rPr lang="en-US" sz="2400" dirty="0" smtClean="0"/>
              <a:t>Partners </a:t>
            </a:r>
            <a:endParaRPr lang="en-US" sz="2000" dirty="0" smtClean="0"/>
          </a:p>
          <a:p>
            <a:pPr lvl="1"/>
            <a:r>
              <a:rPr lang="en-US" sz="2000" dirty="0" smtClean="0"/>
              <a:t>Housing</a:t>
            </a:r>
          </a:p>
          <a:p>
            <a:pPr lvl="1"/>
            <a:r>
              <a:rPr lang="en-US" sz="2000" dirty="0" smtClean="0"/>
              <a:t>Social supports</a:t>
            </a:r>
          </a:p>
          <a:p>
            <a:pPr lvl="1"/>
            <a:r>
              <a:rPr lang="en-US" sz="2000" dirty="0"/>
              <a:t>Homeless outreach </a:t>
            </a:r>
            <a:r>
              <a:rPr lang="en-US" sz="2000" dirty="0" smtClean="0"/>
              <a:t>teams</a:t>
            </a:r>
          </a:p>
          <a:p>
            <a:pPr lvl="1"/>
            <a:r>
              <a:rPr lang="en-US" sz="2000" dirty="0" smtClean="0"/>
              <a:t>Emergency and crisis center services 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9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1349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tparker@prainc.com</a:t>
            </a:r>
            <a:br>
              <a:rPr lang="en-US" sz="4400" dirty="0" smtClean="0"/>
            </a:br>
            <a:r>
              <a:rPr lang="en-US" sz="4400" dirty="0" smtClean="0"/>
              <a:t>rhuerter@prainc.com</a:t>
            </a:r>
            <a:br>
              <a:rPr lang="en-US" sz="4400" dirty="0" smtClean="0"/>
            </a:br>
            <a:r>
              <a:rPr lang="en-US" sz="4400" dirty="0" smtClean="0"/>
              <a:t>akrider@prainc.com</a:t>
            </a:r>
            <a:br>
              <a:rPr lang="en-US" sz="4400" dirty="0" smtClean="0"/>
            </a:br>
            <a:r>
              <a:rPr lang="en-US" sz="4400" dirty="0" smtClean="0"/>
              <a:t>lmaye@prainc.com</a:t>
            </a:r>
            <a:br>
              <a:rPr lang="en-US" sz="4400" dirty="0" smtClean="0"/>
            </a:br>
            <a:r>
              <a:rPr lang="en-US" sz="4400" dirty="0" smtClean="0"/>
              <a:t>mrobbins@prainc.com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991" y="323849"/>
            <a:ext cx="3362017" cy="167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C_PowerPointTemplate (2)">
  <a:themeElements>
    <a:clrScheme name="Custom 4">
      <a:dk1>
        <a:srgbClr val="032A4D"/>
      </a:dk1>
      <a:lt1>
        <a:srgbClr val="FFFFFF"/>
      </a:lt1>
      <a:dk2>
        <a:srgbClr val="EA3506"/>
      </a:dk2>
      <a:lt2>
        <a:srgbClr val="FFFFFF"/>
      </a:lt2>
      <a:accent1>
        <a:srgbClr val="032A4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SJC_PowerPointTemplate (2)</Template>
  <TotalTime>138</TotalTime>
  <Words>265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SJC_PowerPointTemplate (2)</vt:lpstr>
      <vt:lpstr>Behavioral Health Roundtable</vt:lpstr>
      <vt:lpstr>Topics for Discussion</vt:lpstr>
      <vt:lpstr>Using a LE/BH co-responder model?</vt:lpstr>
      <vt:lpstr>tparker@prainc.com rhuerter@prainc.com akrider@prainc.com lmaye@prainc.com mrobbins@prainc.com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Medina</dc:creator>
  <cp:lastModifiedBy>Ashley Krider</cp:lastModifiedBy>
  <cp:revision>14</cp:revision>
  <dcterms:created xsi:type="dcterms:W3CDTF">2015-02-06T14:58:17Z</dcterms:created>
  <dcterms:modified xsi:type="dcterms:W3CDTF">2019-10-07T13:36:19Z</dcterms:modified>
</cp:coreProperties>
</file>