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7.xml" ContentType="application/vnd.openxmlformats-officedocument.presentationml.notesSlide+xml"/>
  <Override PartName="/ppt/tags/tag55.xml" ContentType="application/vnd.openxmlformats-officedocument.presentationml.tags+xml"/>
  <Override PartName="/ppt/notesSlides/notesSlide2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0.xml" ContentType="application/vnd.openxmlformats-officedocument.presentationml.notesSlide+xml"/>
  <Override PartName="/ppt/tags/tag60.xml" ContentType="application/vnd.openxmlformats-officedocument.presentationml.tags+xml"/>
  <Override PartName="/ppt/notesSlides/notesSlide3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2.xml" ContentType="application/vnd.openxmlformats-officedocument.presentationml.notesSlide+xml"/>
  <Override PartName="/ppt/tags/tag63.xml" ContentType="application/vnd.openxmlformats-officedocument.presentationml.tags+xml"/>
  <Override PartName="/ppt/notesSlides/notesSlide33.xml" ContentType="application/vnd.openxmlformats-officedocument.presentationml.notesSlide+xml"/>
  <Override PartName="/ppt/tags/tag64.xml" ContentType="application/vnd.openxmlformats-officedocument.presentationml.tags+xml"/>
  <Override PartName="/ppt/notesSlides/notesSlide34.xml" ContentType="application/vnd.openxmlformats-officedocument.presentationml.notesSlide+xml"/>
  <Override PartName="/ppt/tags/tag65.xml" ContentType="application/vnd.openxmlformats-officedocument.presentationml.tags+xml"/>
  <Override PartName="/ppt/notesSlides/notesSlide35.xml" ContentType="application/vnd.openxmlformats-officedocument.presentationml.notesSlide+xml"/>
  <Override PartName="/ppt/tags/tag66.xml" ContentType="application/vnd.openxmlformats-officedocument.presentationml.tags+xml"/>
  <Override PartName="/ppt/notesSlides/notesSlide36.xml" ContentType="application/vnd.openxmlformats-officedocument.presentationml.notesSlide+xml"/>
  <Override PartName="/ppt/tags/tag67.xml" ContentType="application/vnd.openxmlformats-officedocument.presentationml.tags+xml"/>
  <Override PartName="/ppt/notesSlides/notesSlide37.xml" ContentType="application/vnd.openxmlformats-officedocument.presentationml.notesSlide+xml"/>
  <Override PartName="/ppt/tags/tag68.xml" ContentType="application/vnd.openxmlformats-officedocument.presentationml.tags+xml"/>
  <Override PartName="/ppt/notesSlides/notesSlide38.xml" ContentType="application/vnd.openxmlformats-officedocument.presentationml.notesSlide+xml"/>
  <Override PartName="/ppt/tags/tag69.xml" ContentType="application/vnd.openxmlformats-officedocument.presentationml.tags+xml"/>
  <Override PartName="/ppt/notesSlides/notesSlide39.xml" ContentType="application/vnd.openxmlformats-officedocument.presentationml.notesSlide+xml"/>
  <Override PartName="/ppt/tags/tag70.xml" ContentType="application/vnd.openxmlformats-officedocument.presentationml.tags+xml"/>
  <Override PartName="/ppt/notesSlides/notesSlide40.xml" ContentType="application/vnd.openxmlformats-officedocument.presentationml.notesSlide+xml"/>
  <Override PartName="/ppt/tags/tag71.xml" ContentType="application/vnd.openxmlformats-officedocument.presentationml.tags+xml"/>
  <Override PartName="/ppt/notesSlides/notesSlide41.xml" ContentType="application/vnd.openxmlformats-officedocument.presentationml.notesSlide+xml"/>
  <Override PartName="/ppt/tags/tag72.xml" ContentType="application/vnd.openxmlformats-officedocument.presentationml.tags+xml"/>
  <Override PartName="/ppt/notesSlides/notesSlide4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47"/>
  </p:notesMasterIdLst>
  <p:handoutMasterIdLst>
    <p:handoutMasterId r:id="rId48"/>
  </p:handoutMasterIdLst>
  <p:sldIdLst>
    <p:sldId id="605" r:id="rId2"/>
    <p:sldId id="598" r:id="rId3"/>
    <p:sldId id="258" r:id="rId4"/>
    <p:sldId id="260" r:id="rId5"/>
    <p:sldId id="319" r:id="rId6"/>
    <p:sldId id="324" r:id="rId7"/>
    <p:sldId id="495" r:id="rId8"/>
    <p:sldId id="590" r:id="rId9"/>
    <p:sldId id="475" r:id="rId10"/>
    <p:sldId id="262" r:id="rId11"/>
    <p:sldId id="493" r:id="rId12"/>
    <p:sldId id="501" r:id="rId13"/>
    <p:sldId id="599" r:id="rId14"/>
    <p:sldId id="477" r:id="rId15"/>
    <p:sldId id="264" r:id="rId16"/>
    <p:sldId id="374" r:id="rId17"/>
    <p:sldId id="603" r:id="rId18"/>
    <p:sldId id="265" r:id="rId19"/>
    <p:sldId id="478" r:id="rId20"/>
    <p:sldId id="506" r:id="rId21"/>
    <p:sldId id="429" r:id="rId22"/>
    <p:sldId id="526" r:id="rId23"/>
    <p:sldId id="544" r:id="rId24"/>
    <p:sldId id="545" r:id="rId25"/>
    <p:sldId id="570" r:id="rId26"/>
    <p:sldId id="546" r:id="rId27"/>
    <p:sldId id="547" r:id="rId28"/>
    <p:sldId id="441" r:id="rId29"/>
    <p:sldId id="456" r:id="rId30"/>
    <p:sldId id="291" r:id="rId31"/>
    <p:sldId id="294" r:id="rId32"/>
    <p:sldId id="584" r:id="rId33"/>
    <p:sldId id="571" r:id="rId34"/>
    <p:sldId id="585" r:id="rId35"/>
    <p:sldId id="578" r:id="rId36"/>
    <p:sldId id="586" r:id="rId37"/>
    <p:sldId id="581" r:id="rId38"/>
    <p:sldId id="587" r:id="rId39"/>
    <p:sldId id="580" r:id="rId40"/>
    <p:sldId id="588" r:id="rId41"/>
    <p:sldId id="579" r:id="rId42"/>
    <p:sldId id="589" r:id="rId43"/>
    <p:sldId id="582" r:id="rId44"/>
    <p:sldId id="489" r:id="rId45"/>
    <p:sldId id="604" r:id="rId46"/>
  </p:sldIdLst>
  <p:sldSz cx="9144000" cy="6858000" type="screen4x3"/>
  <p:notesSz cx="7010400" cy="92964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9"/>
    <a:srgbClr val="496990"/>
    <a:srgbClr val="9AABC1"/>
    <a:srgbClr val="990100"/>
    <a:srgbClr val="0000FF"/>
    <a:srgbClr val="940000"/>
    <a:srgbClr val="E75F29"/>
    <a:srgbClr val="000076"/>
    <a:srgbClr val="003B58"/>
    <a:srgbClr val="5F5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86473" autoAdjust="0"/>
  </p:normalViewPr>
  <p:slideViewPr>
    <p:cSldViewPr snapToGrid="0" snapToObjects="1">
      <p:cViewPr varScale="1">
        <p:scale>
          <a:sx n="92" d="100"/>
          <a:sy n="92" d="100"/>
        </p:scale>
        <p:origin x="2160" y="7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781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 snapToGrid="0" snapToObjects="1">
      <p:cViewPr>
        <p:scale>
          <a:sx n="142" d="100"/>
          <a:sy n="142" d="100"/>
        </p:scale>
        <p:origin x="-2592" y="54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0C1248BB-C445-DE45-B19E-6FAD8E73D75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ECB2B95A-3327-814A-A9DF-22FDD71DD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84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57B2563D-DAC9-6446-ABF0-59A62282476F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0" tIns="46580" rIns="93160" bIns="46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E810408E-7616-024C-972B-0E4A290FE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How Being Trauma-Informed Improves Criminal Justice System Responses To Women and Men With Mental Illness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DED0CC2-17A6-A644-AA62-6D0928447904}" type="datetime1">
              <a:rPr lang="en-US" smtClean="0">
                <a:solidFill>
                  <a:prstClr val="black"/>
                </a:solidFill>
              </a:rPr>
              <a:pPr/>
              <a:t>9/18/2019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5CB92-3D56-3645-91C9-31F15DE454E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000066"/>
                </a:solidFill>
              </a:rPr>
              <a:t/>
            </a:r>
            <a:br>
              <a:rPr lang="en-US" b="1" i="1" dirty="0" smtClean="0">
                <a:solidFill>
                  <a:srgbClr val="000066"/>
                </a:solidFill>
              </a:rPr>
            </a:br>
            <a:endParaRPr lang="en-US" b="1" i="1" dirty="0" smtClean="0">
              <a:solidFill>
                <a:srgbClr val="000066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132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D7B29C-183D-1746-A569-0E06206C555F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921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5F92A-D121-2E4F-A16C-3DE8109B100C}" type="slidenum">
              <a:rPr lang="en-US"/>
              <a:pPr/>
              <a:t>11</a:t>
            </a:fld>
            <a:endParaRPr lang="en-US"/>
          </a:p>
        </p:txBody>
      </p:sp>
      <p:sp>
        <p:nvSpPr>
          <p:cNvPr id="921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5379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42A1F74-EFCB-144B-9824-96D0C61E6359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7E640-B6CF-F04A-A74A-524D006C0038}" type="slidenum">
              <a:rPr lang="en-US"/>
              <a:pPr/>
              <a:t>12</a:t>
            </a:fld>
            <a:endParaRPr lang="en-US"/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eaLnBrk="1" hangingPunct="1">
              <a:buFont typeface="Arial"/>
              <a:buNone/>
              <a:defRPr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50740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14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B09562C-5558-D94A-9ECD-84981BF176AC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839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A29A9-EB07-194D-A19B-39C72FAAA939}" type="slidenum">
              <a:rPr lang="en-US"/>
              <a:pPr/>
              <a:t>14</a:t>
            </a:fld>
            <a:endParaRPr lang="en-US"/>
          </a:p>
        </p:txBody>
      </p:sp>
      <p:sp>
        <p:nvSpPr>
          <p:cNvPr id="83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7916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60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8602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B001248-D249-3C4A-B8D5-569611793DF3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8602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B1133-9F10-5540-AA20-AEECB8DC5C73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4776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513B376-A0CE-9F42-BE18-BF037783B708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8890F-E274-5E4E-8927-8CA209C4AFC9}" type="slidenum">
              <a:rPr lang="en-US"/>
              <a:pPr/>
              <a:t>16</a:t>
            </a:fld>
            <a:endParaRPr lang="en-US"/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04556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80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880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5A2153E-149E-5448-8416-CE368811EB72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8807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278C5-5A75-F049-B9E2-390805C29779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4275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3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6E730E3-44CF-5541-9097-8899032D5723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139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F2D82-8572-8046-B618-14C9AE829C8A}" type="slidenum">
              <a:rPr lang="en-US"/>
              <a:pPr/>
              <a:t>20</a:t>
            </a:fld>
            <a:endParaRPr lang="en-US"/>
          </a:p>
        </p:txBody>
      </p:sp>
      <p:sp>
        <p:nvSpPr>
          <p:cNvPr id="139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3868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62F710B-D2FA-334D-889D-A85979DCC517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C6B63-15B2-5340-8320-B1BF40DEC3FC}" type="slidenum">
              <a:rPr lang="en-US"/>
              <a:pPr/>
              <a:t>3</a:t>
            </a:fld>
            <a:endParaRPr lang="en-US"/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70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AA0EBC9-8C82-FA4D-8080-BBE73FE052ED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165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B4B55-CB06-174F-A761-00356BA6B51B}" type="slidenum">
              <a:rPr lang="en-US"/>
              <a:pPr/>
              <a:t>21</a:t>
            </a:fld>
            <a:endParaRPr lang="en-US"/>
          </a:p>
        </p:txBody>
      </p:sp>
      <p:sp>
        <p:nvSpPr>
          <p:cNvPr id="165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1658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1539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81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keep this as it was – behavior can</a:t>
            </a:r>
            <a:r>
              <a:rPr lang="en-US" b="1" baseline="0" dirty="0" smtClean="0"/>
              <a:t> be difficult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17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3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How Being Trauma-Informed Improves Criminal Justice System Responses To Women and Men With Mental Illness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77ED770-7E10-CA49-8208-529D5E2B6047}" type="datetime1">
              <a:rPr lang="en-US" smtClean="0">
                <a:solidFill>
                  <a:prstClr val="black"/>
                </a:solidFill>
              </a:rPr>
              <a:pPr/>
              <a:t>9/18/2019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A6AE9-24C9-B64A-94DE-FF8C3C8F479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01775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How Being Trauma-Informed Improves Criminal Justice System Responses To Women and Men With Mental Illness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77ED770-7E10-CA49-8208-529D5E2B6047}" type="datetime1">
              <a:rPr lang="en-US" smtClean="0">
                <a:solidFill>
                  <a:prstClr val="black"/>
                </a:solidFill>
              </a:rPr>
              <a:pPr/>
              <a:t>9/18/2019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A6AE9-24C9-B64A-94DE-FF8C3C8F479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48778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How Being Trauma-Informed Improves Criminal Justice System Responses To Women and Men With Mental Illness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77ED770-7E10-CA49-8208-529D5E2B6047}" type="datetime1">
              <a:rPr lang="en-US" smtClean="0">
                <a:solidFill>
                  <a:prstClr val="black"/>
                </a:solidFill>
              </a:rPr>
              <a:pPr/>
              <a:t>9/18/2019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A6AE9-24C9-B64A-94DE-FF8C3C8F479B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032747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97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1597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2F5BFB0-36F9-F648-9873-E16412DE556E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1597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1282F-C62F-2D49-9FBE-0E3AD7AFC06A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7295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7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A96E595-FFD7-0842-851F-5B4F329150E7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1351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D8849-9A7C-4C4A-8EC6-1531F1ED0EA6}" type="slidenum">
              <a:rPr lang="en-US"/>
              <a:pPr/>
              <a:t>30</a:t>
            </a:fld>
            <a:endParaRPr lang="en-US"/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44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7273825-38D3-254D-958F-317BE1B37222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F6475-78BD-F94E-AE15-FD1971D6789B}" type="slidenum">
              <a:rPr lang="en-US"/>
              <a:pPr/>
              <a:t>4</a:t>
            </a:fld>
            <a:endParaRPr lang="en-US"/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1117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16E86DC-4CAC-E745-A792-B018F3837BDA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137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D3902-4363-3C47-A71A-C8216E55F8C6}" type="slidenum">
              <a:rPr lang="en-US"/>
              <a:pPr/>
              <a:t>31</a:t>
            </a:fld>
            <a:endParaRPr lang="en-US"/>
          </a:p>
        </p:txBody>
      </p:sp>
      <p:sp>
        <p:nvSpPr>
          <p:cNvPr id="137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137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149" indent="-227149" defTabSz="465803">
              <a:defRPr/>
            </a:pPr>
            <a:endParaRPr lang="en-US" dirty="0" smtClean="0"/>
          </a:p>
          <a:p>
            <a:pPr marL="227149" indent="-22714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9429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51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16E86DC-4CAC-E745-A792-B018F3837BDA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137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D3902-4363-3C47-A71A-C8216E55F8C6}" type="slidenum">
              <a:rPr lang="en-US"/>
              <a:pPr/>
              <a:t>33</a:t>
            </a:fld>
            <a:endParaRPr lang="en-US"/>
          </a:p>
        </p:txBody>
      </p:sp>
      <p:sp>
        <p:nvSpPr>
          <p:cNvPr id="137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137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149" indent="-227149" defTabSz="465803">
              <a:defRPr/>
            </a:pPr>
            <a:endParaRPr lang="en-US" dirty="0" smtClean="0"/>
          </a:p>
          <a:p>
            <a:pPr marL="227149" indent="-227149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6714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012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0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778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08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386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08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962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962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876A9E4-DF37-8B46-92EC-402EC2C20779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962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F7844-8AC4-DE4D-8869-667C1F8CF37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29345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08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716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0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26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0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3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408E-7616-024C-972B-0E4A290FE3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1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How Being Trauma-Informed Improves Criminal Justice System Responses To Women and Men With Mental Illness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E1A6CEE-6F8B-C249-8655-3F145FA1842B}" type="datetime1">
              <a:rPr lang="en-US" smtClean="0"/>
              <a:pPr/>
              <a:t>9/18/2019</a:t>
            </a:fld>
            <a:endParaRPr lang="en-US" smtClean="0"/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55CF8-57CD-364D-A697-3642C6293F7F}" type="slidenum">
              <a:rPr lang="en-US"/>
              <a:pPr/>
              <a:t>10</a:t>
            </a:fld>
            <a:endParaRPr lang="en-US"/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4963" y="728663"/>
            <a:ext cx="3559175" cy="2670175"/>
          </a:xfrm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16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C1F-B71D-8B46-A9C0-29ADBF566068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6D9-FA17-9E4C-86E9-578B70C9F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C1F-B71D-8B46-A9C0-29ADBF566068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6D9-FA17-9E4C-86E9-578B70C9F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normalizeH="0" baseline="0">
                <a:latin typeface="Humnst777 Blk BT" pitchFamily="34" charset="0"/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C1F-B71D-8B46-A9C0-29ADBF566068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6D9-FA17-9E4C-86E9-578B70C9F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0C1F-B71D-8B46-A9C0-29ADBF566068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6D9-FA17-9E4C-86E9-578B70C9F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71057"/>
            <a:ext cx="8229600" cy="3929743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 descr="learning check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2187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4D50-1D62-3D40-9BF8-624136A78130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39E7-B5B0-974E-9BB5-981B76AB3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4" y="1741714"/>
            <a:ext cx="6509656" cy="4659086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6" name="Picture 5" descr="summary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428750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67543" y="370114"/>
            <a:ext cx="75764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9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158" y="1127761"/>
            <a:ext cx="7772400" cy="1405160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158" y="2818671"/>
            <a:ext cx="6400800" cy="713019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3871523"/>
            <a:ext cx="2960687" cy="79851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8" y="5442377"/>
            <a:ext cx="3272644" cy="9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4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" y="0"/>
            <a:ext cx="9143999" cy="1403462"/>
          </a:xfrm>
          <a:prstGeom prst="rect">
            <a:avLst/>
          </a:prstGeom>
          <a:solidFill>
            <a:srgbClr val="006699"/>
          </a:solidFill>
          <a:ln w="48000" cap="flat" cmpd="thickThin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C130C1F-B71D-8B46-A9C0-29ADBF566068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9C546D9-FA17-9E4C-86E9-578B70C9F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6" r:id="rId2"/>
    <p:sldLayoutId id="2147483797" r:id="rId3"/>
    <p:sldLayoutId id="2147483799" r:id="rId4"/>
    <p:sldLayoutId id="2147483811" r:id="rId5"/>
    <p:sldLayoutId id="2147483812" r:id="rId6"/>
    <p:sldLayoutId id="2147483813" r:id="rId7"/>
    <p:sldLayoutId id="2147483814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Humnst777 Blk BT" pitchFamily="34" charset="0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6.xml"/><Relationship Id="rId7" Type="http://schemas.openxmlformats.org/officeDocument/2006/relationships/image" Target="../media/image1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7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How Being trauma-informed improves </a:t>
            </a:r>
            <a:br>
              <a:rPr lang="en-US" sz="4800" dirty="0" smtClean="0"/>
            </a:br>
            <a:r>
              <a:rPr lang="en-US" sz="4800" dirty="0" smtClean="0"/>
              <a:t>CJ system responses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Policy Research, Inc. </a:t>
            </a:r>
          </a:p>
          <a:p>
            <a:r>
              <a:rPr lang="en-US" sz="1800" dirty="0" smtClean="0"/>
              <a:t>October 3, 2019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1058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264C-0C1A-9A46-963A-182F4D6C019D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4" name="Picture 3" descr="waht is traum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P:\PRA Images Art Photos\PurchasedArt\Trauma_Suicide\iStock_000003928567Small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33227" cy="607202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236304" y="246580"/>
            <a:ext cx="3235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Zurich BT" panose="020B0603020202030204" pitchFamily="34" charset="0"/>
                <a:ea typeface="Adobe Heiti Std R" pitchFamily="34" charset="-128"/>
              </a:rPr>
              <a:t>Event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0095" y="3647326"/>
            <a:ext cx="369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Zurich BT" panose="020B0603020202030204" pitchFamily="34" charset="0"/>
                <a:ea typeface="Adobe Heiti Std R" pitchFamily="34" charset="-128"/>
              </a:rPr>
              <a:t>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4234" y="6072027"/>
            <a:ext cx="3235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Zurich BT" panose="020B0603020202030204" pitchFamily="34" charset="0"/>
                <a:ea typeface="Adobe Heiti Std R" pitchFamily="34" charset="-128"/>
              </a:rPr>
              <a:t>Effect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Z:\Traumatic Events activity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8FB1-95CE-0345-81D5-9BA97E58D3A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 rot="21032734">
            <a:off x="7590180" y="474586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AP: 5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884" y="2969343"/>
            <a:ext cx="4322590" cy="441866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/>
              <a:t>Physical Abuse/Neglect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/>
              <a:t>Natural Disaster/Accidents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dirty="0" smtClean="0"/>
              <a:t>Combat/Victim of War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02595" y="2132958"/>
            <a:ext cx="4455775" cy="68554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Traumatic Events</a:t>
            </a:r>
          </a:p>
        </p:txBody>
      </p:sp>
      <p:sp>
        <p:nvSpPr>
          <p:cNvPr id="7" name="PPTShape_0"/>
          <p:cNvSpPr txBox="1">
            <a:spLocks/>
          </p:cNvSpPr>
          <p:nvPr/>
        </p:nvSpPr>
        <p:spPr>
          <a:xfrm>
            <a:off x="4540931" y="2969343"/>
            <a:ext cx="4232954" cy="441866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Sexual Abuse</a:t>
            </a: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Secondary/Vicarious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Trauma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Historical/Community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Trauma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2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:\Arin\Trauma Trainings\Merrill Rotter\Fireworks slides\Traumatic Event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xp as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Z:\Pervasive Effect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Z:\Long-term Effect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-16625"/>
            <a:ext cx="9144000" cy="6858000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361605" y="1392382"/>
            <a:ext cx="8365836" cy="5185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699533" y="1769832"/>
            <a:ext cx="7772560" cy="4440244"/>
            <a:chOff x="-567231" y="-23021"/>
            <a:chExt cx="7772707" cy="4440660"/>
          </a:xfrm>
        </p:grpSpPr>
        <p:grpSp>
          <p:nvGrpSpPr>
            <p:cNvPr id="3" name="Group 23"/>
            <p:cNvGrpSpPr/>
            <p:nvPr/>
          </p:nvGrpSpPr>
          <p:grpSpPr>
            <a:xfrm>
              <a:off x="-567231" y="-23021"/>
              <a:ext cx="7772707" cy="4440660"/>
              <a:chOff x="-567231" y="-23021"/>
              <a:chExt cx="7772707" cy="4440660"/>
            </a:xfrm>
          </p:grpSpPr>
          <p:grpSp>
            <p:nvGrpSpPr>
              <p:cNvPr id="4" name="Group 25"/>
              <p:cNvGrpSpPr/>
              <p:nvPr/>
            </p:nvGrpSpPr>
            <p:grpSpPr>
              <a:xfrm>
                <a:off x="-567231" y="344384"/>
                <a:ext cx="7772707" cy="4073255"/>
                <a:chOff x="-1244124" y="344384"/>
                <a:chExt cx="7772707" cy="4073255"/>
              </a:xfrm>
            </p:grpSpPr>
            <p:sp>
              <p:nvSpPr>
                <p:cNvPr id="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-1244124" y="1325891"/>
                  <a:ext cx="2377440" cy="8370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solidFill>
                        <a:srgbClr val="49699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Substance </a:t>
                  </a:r>
                  <a:endParaRPr lang="en-US" sz="2000" b="1" dirty="0" smtClean="0">
                    <a:solidFill>
                      <a:srgbClr val="49699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 smtClean="0">
                      <a:solidFill>
                        <a:srgbClr val="49699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Abuse</a:t>
                  </a:r>
                  <a:endParaRPr lang="en-US" sz="2000" b="1" dirty="0">
                    <a:solidFill>
                      <a:srgbClr val="49699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" name="Group 28"/>
                <p:cNvGrpSpPr/>
                <p:nvPr/>
              </p:nvGrpSpPr>
              <p:grpSpPr>
                <a:xfrm>
                  <a:off x="230521" y="344384"/>
                  <a:ext cx="6298062" cy="4073255"/>
                  <a:chOff x="230521" y="0"/>
                  <a:chExt cx="6298062" cy="4073255"/>
                </a:xfrm>
              </p:grpSpPr>
              <p:sp>
                <p:nvSpPr>
                  <p:cNvPr id="30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51143" y="1026150"/>
                    <a:ext cx="2377440" cy="7510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sp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000" b="1" dirty="0" smtClean="0">
                        <a:solidFill>
                          <a:srgbClr val="49699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Mental Health Issues</a:t>
                    </a:r>
                    <a:endParaRPr lang="en-US" sz="2000" b="1" dirty="0">
                      <a:solidFill>
                        <a:srgbClr val="49699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" name="Group 30"/>
                  <p:cNvGrpSpPr/>
                  <p:nvPr/>
                </p:nvGrpSpPr>
                <p:grpSpPr>
                  <a:xfrm>
                    <a:off x="230521" y="0"/>
                    <a:ext cx="5009021" cy="4073255"/>
                    <a:chOff x="230521" y="0"/>
                    <a:chExt cx="5009021" cy="4073255"/>
                  </a:xfrm>
                </p:grpSpPr>
                <p:sp>
                  <p:nvSpPr>
                    <p:cNvPr id="32" name="Text Box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521" y="3322209"/>
                      <a:ext cx="2377440" cy="75104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sp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smtClean="0">
                          <a:solidFill>
                            <a:srgbClr val="49699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Poor Relationships</a:t>
                      </a:r>
                      <a:endParaRPr lang="en-US" sz="2000" b="1" dirty="0">
                        <a:solidFill>
                          <a:srgbClr val="49699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7" name="Group 32"/>
                    <p:cNvGrpSpPr/>
                    <p:nvPr/>
                  </p:nvGrpSpPr>
                  <p:grpSpPr>
                    <a:xfrm>
                      <a:off x="819398" y="0"/>
                      <a:ext cx="4420144" cy="4073255"/>
                      <a:chOff x="819398" y="0"/>
                      <a:chExt cx="4420144" cy="4073255"/>
                    </a:xfrm>
                  </p:grpSpPr>
                  <p:grpSp>
                    <p:nvGrpSpPr>
                      <p:cNvPr id="8" name="Group 33"/>
                      <p:cNvGrpSpPr/>
                      <p:nvPr/>
                    </p:nvGrpSpPr>
                    <p:grpSpPr>
                      <a:xfrm>
                        <a:off x="819398" y="0"/>
                        <a:ext cx="3491221" cy="3324967"/>
                        <a:chOff x="0" y="0"/>
                        <a:chExt cx="3491221" cy="3324967"/>
                      </a:xfrm>
                    </p:grpSpPr>
                    <p:sp>
                      <p:nvSpPr>
                        <p:cNvPr id="36" name="Up Arrow 35"/>
                        <p:cNvSpPr/>
                        <p:nvPr/>
                      </p:nvSpPr>
                      <p:spPr>
                        <a:xfrm>
                          <a:off x="1401226" y="0"/>
                          <a:ext cx="688769" cy="949902"/>
                        </a:xfrm>
                        <a:prstGeom prst="upArrow">
                          <a:avLst/>
                        </a:prstGeom>
                        <a:solidFill>
                          <a:srgbClr val="B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7" name="Up Arrow 36"/>
                        <p:cNvSpPr/>
                        <p:nvPr/>
                      </p:nvSpPr>
                      <p:spPr>
                        <a:xfrm rot="12896521">
                          <a:off x="641205" y="2351315"/>
                          <a:ext cx="688769" cy="949902"/>
                        </a:xfrm>
                        <a:prstGeom prst="upArrow">
                          <a:avLst/>
                        </a:prstGeom>
                        <a:solidFill>
                          <a:srgbClr val="B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8" name="Up Arrow 37"/>
                        <p:cNvSpPr/>
                        <p:nvPr/>
                      </p:nvSpPr>
                      <p:spPr>
                        <a:xfrm rot="17553354">
                          <a:off x="130566" y="855024"/>
                          <a:ext cx="688769" cy="949902"/>
                        </a:xfrm>
                        <a:prstGeom prst="upArrow">
                          <a:avLst/>
                        </a:prstGeom>
                        <a:solidFill>
                          <a:srgbClr val="B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9" name="Up Arrow 38"/>
                        <p:cNvSpPr/>
                        <p:nvPr/>
                      </p:nvSpPr>
                      <p:spPr>
                        <a:xfrm rot="8842927">
                          <a:off x="2184997" y="2375065"/>
                          <a:ext cx="688769" cy="949902"/>
                        </a:xfrm>
                        <a:prstGeom prst="upArrow">
                          <a:avLst/>
                        </a:prstGeom>
                        <a:solidFill>
                          <a:srgbClr val="B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0" name="Up Arrow 39"/>
                        <p:cNvSpPr/>
                        <p:nvPr/>
                      </p:nvSpPr>
                      <p:spPr>
                        <a:xfrm rot="4346529">
                          <a:off x="2671885" y="878775"/>
                          <a:ext cx="688769" cy="949902"/>
                        </a:xfrm>
                        <a:prstGeom prst="upArrow">
                          <a:avLst/>
                        </a:prstGeom>
                        <a:solidFill>
                          <a:srgbClr val="B0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1" name="Regular Pentagon 40"/>
                        <p:cNvSpPr/>
                        <p:nvPr/>
                      </p:nvSpPr>
                      <p:spPr>
                        <a:xfrm>
                          <a:off x="498701" y="439387"/>
                          <a:ext cx="2506288" cy="2386941"/>
                        </a:xfrm>
                        <a:prstGeom prst="pentagon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" name="Text Box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62102" y="3322210"/>
                        <a:ext cx="2377440" cy="7510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spAutoFit/>
                      </a:bodyPr>
                      <a:lstStyle/>
                      <a:p>
                        <a:pPr marL="0" marR="0" algn="ctr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2000" b="1" dirty="0" smtClean="0">
                            <a:solidFill>
                              <a:srgbClr val="49699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Behavioral Problems</a:t>
                        </a:r>
                        <a:endParaRPr lang="en-US" sz="2000" b="1" dirty="0">
                          <a:solidFill>
                            <a:srgbClr val="49699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1727570" y="-23021"/>
                <a:ext cx="3000145" cy="421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 smtClean="0">
                    <a:solidFill>
                      <a:srgbClr val="49699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Physical Health Issues</a:t>
                </a:r>
                <a:endParaRPr lang="en-US" sz="2000" b="1" dirty="0">
                  <a:solidFill>
                    <a:srgbClr val="49699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2096135" y="1279652"/>
              <a:ext cx="2362333" cy="1766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rgbClr val="940000"/>
                  </a:solidFill>
                  <a:effectLst>
                    <a:innerShdw blurRad="114300">
                      <a:prstClr val="black"/>
                    </a:inn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Fear</a:t>
              </a:r>
              <a:endParaRPr lang="en-US" sz="2000" dirty="0">
                <a:solidFill>
                  <a:srgbClr val="94000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rgbClr val="940000"/>
                  </a:solidFill>
                  <a:effectLst>
                    <a:innerShdw blurRad="114300">
                      <a:prstClr val="black"/>
                    </a:inn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Powerlessness</a:t>
              </a:r>
              <a:endParaRPr lang="en-US" sz="2000" dirty="0">
                <a:solidFill>
                  <a:srgbClr val="94000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rgbClr val="940000"/>
                  </a:solidFill>
                  <a:effectLst>
                    <a:innerShdw blurRad="114300">
                      <a:prstClr val="black"/>
                    </a:inn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Anger</a:t>
              </a:r>
              <a:endParaRPr lang="en-US" sz="2000" dirty="0">
                <a:solidFill>
                  <a:srgbClr val="94000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dirty="0">
                  <a:solidFill>
                    <a:srgbClr val="940000"/>
                  </a:solidFill>
                  <a:effectLst>
                    <a:innerShdw blurRad="114300">
                      <a:prstClr val="black"/>
                    </a:inn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Pain</a:t>
              </a:r>
              <a:endParaRPr lang="en-US" sz="2000" dirty="0">
                <a:solidFill>
                  <a:srgbClr val="94000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-16625"/>
            <a:ext cx="9144000" cy="1523494"/>
          </a:xfrm>
          <a:prstGeom prst="rect">
            <a:avLst/>
          </a:prstGeom>
          <a:solidFill>
            <a:srgbClr val="49699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chemeClr val="bg1"/>
                </a:solidFill>
              </a:rPr>
              <a:t>Long-term Effect: Summary</a:t>
            </a:r>
          </a:p>
          <a:p>
            <a:pPr algn="ctr"/>
            <a:endParaRPr lang="en-US" sz="12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ld view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7834" y="370114"/>
            <a:ext cx="7726166" cy="1143000"/>
          </a:xfrm>
        </p:spPr>
        <p:txBody>
          <a:bodyPr/>
          <a:lstStyle/>
          <a:p>
            <a:pPr algn="ctr"/>
            <a:r>
              <a:rPr lang="en-US" dirty="0" smtClean="0"/>
              <a:t>What Is Trauma?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27694" y="1518598"/>
            <a:ext cx="7486323" cy="41950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/>
              <a:t>Event, experience, effect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/>
              <a:t>Sudden event/ongoing abuse, past/present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/>
              <a:t>Experienced as terrifying, threatening, overwhelming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/>
              <a:t>Impact is pervasive and experienced throughout life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2400" dirty="0" smtClean="0"/>
              <a:t>Individualized experiences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2028" y="5630949"/>
            <a:ext cx="5139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901929"/>
                </a:solidFill>
              </a:rPr>
              <a:t>Many people cope or heal –</a:t>
            </a:r>
          </a:p>
          <a:p>
            <a:r>
              <a:rPr lang="en-US" sz="3200" b="1" i="1" dirty="0" smtClean="0">
                <a:solidFill>
                  <a:srgbClr val="FF00FF"/>
                </a:solidFill>
              </a:rPr>
              <a:t>	</a:t>
            </a:r>
            <a:r>
              <a:rPr lang="en-US" sz="3200" b="1" i="1" dirty="0" smtClean="0">
                <a:solidFill>
                  <a:srgbClr val="901929"/>
                </a:solidFill>
              </a:rPr>
              <a:t> others get stuck</a:t>
            </a:r>
            <a:endParaRPr lang="en-US" sz="3200" b="1" i="1" dirty="0">
              <a:solidFill>
                <a:srgbClr val="901929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.jpg&#10;&#10;SAMHSA's GAINS Center logo against photo of male police officer.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9" y="4847590"/>
            <a:ext cx="3700971" cy="1848730"/>
          </a:xfrm>
          <a:prstGeom prst="rect">
            <a:avLst/>
          </a:prstGeom>
          <a:solidFill>
            <a:schemeClr val="bg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71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ACA5BA-BCA7-DB48-84A2-0F5478DEA05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62400" y="1828800"/>
            <a:ext cx="5181600" cy="4297363"/>
          </a:xfrm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3352800" y="1828800"/>
            <a:ext cx="52578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endParaRPr lang="en-US" sz="3200">
              <a:solidFill>
                <a:srgbClr val="000066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3200" i="1">
              <a:solidFill>
                <a:srgbClr val="000066"/>
              </a:solidFill>
            </a:endParaRPr>
          </a:p>
        </p:txBody>
      </p:sp>
      <p:pic>
        <p:nvPicPr>
          <p:cNvPr id="8" name="Picture 7" descr="responses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ople need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90100">
                  <a:shade val="30000"/>
                  <a:satMod val="115000"/>
                </a:srgbClr>
              </a:gs>
              <a:gs pos="50000">
                <a:srgbClr val="990100">
                  <a:shade val="67500"/>
                  <a:satMod val="115000"/>
                </a:srgbClr>
              </a:gs>
              <a:gs pos="100000">
                <a:srgbClr val="9901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57489" y="833029"/>
            <a:ext cx="5829022" cy="518552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114000"/>
              </a:lnSpc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tabLst>
                <a:tab pos="1143000" algn="l"/>
              </a:tabLst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T" panose="020B0603020202030204" pitchFamily="34" charset="0"/>
              </a:rPr>
              <a:t>Respect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BT" panose="020B0603020202030204" pitchFamily="34" charset="0"/>
            </a:endParaRPr>
          </a:p>
          <a:p>
            <a:pPr marL="857250" indent="-857250">
              <a:lnSpc>
                <a:spcPct val="114000"/>
              </a:lnSpc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T" panose="020B0603020202030204" pitchFamily="34" charset="0"/>
              </a:rPr>
              <a:t>Information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BT" panose="020B0603020202030204" pitchFamily="34" charset="0"/>
            </a:endParaRPr>
          </a:p>
          <a:p>
            <a:pPr marL="857250" indent="-857250">
              <a:lnSpc>
                <a:spcPct val="114000"/>
              </a:lnSpc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T" panose="020B0603020202030204" pitchFamily="34" charset="0"/>
              </a:rPr>
              <a:t>Safety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BT" panose="020B0603020202030204" pitchFamily="34" charset="0"/>
            </a:endParaRPr>
          </a:p>
          <a:p>
            <a:pPr marL="857250" indent="-857250">
              <a:lnSpc>
                <a:spcPct val="114000"/>
              </a:lnSpc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T" panose="020B0603020202030204" pitchFamily="34" charset="0"/>
              </a:rPr>
              <a:t>Choice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BT" panose="020B0603020202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8508"/>
            <a:ext cx="9144000" cy="2031325"/>
          </a:xfrm>
          <a:prstGeom prst="rect">
            <a:avLst/>
          </a:prstGeom>
          <a:solidFill>
            <a:srgbClr val="990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600" cap="all" dirty="0" smtClean="0">
                <a:solidFill>
                  <a:schemeClr val="bg1"/>
                </a:solidFill>
                <a:latin typeface="Zurich Blk BT" panose="020B0804030502030204" pitchFamily="34" charset="0"/>
              </a:rPr>
              <a:t>Behavior</a:t>
            </a:r>
            <a:endParaRPr lang="en-US" sz="12600" cap="all" dirty="0">
              <a:solidFill>
                <a:schemeClr val="bg1"/>
              </a:solidFill>
              <a:latin typeface="Zurich Blk BT" panose="020B08040305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46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VOID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36550" y="4627715"/>
            <a:ext cx="8470900" cy="17888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smtClean="0">
                <a:latin typeface="Zurich BT" panose="020B0603020202030204" pitchFamily="34" charset="0"/>
              </a:rPr>
              <a:t>Overreacting</a:t>
            </a:r>
            <a:endParaRPr lang="en-US" sz="3600" b="1" dirty="0">
              <a:latin typeface="Zurich BT" panose="020B0603020202030204" pitchFamily="34" charset="0"/>
            </a:endParaRPr>
          </a:p>
          <a:p>
            <a:pPr algn="ctr">
              <a:buNone/>
            </a:pPr>
            <a:r>
              <a:rPr lang="en-US" sz="3600" b="1" dirty="0">
                <a:latin typeface="Zurich BT" panose="020B0603020202030204" pitchFamily="34" charset="0"/>
              </a:rPr>
              <a:t>Triggering behavior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455" y="2692329"/>
            <a:ext cx="826109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99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 BT" panose="020B0804030502030204" pitchFamily="34" charset="0"/>
              </a:rPr>
              <a:t>AVOID</a:t>
            </a:r>
            <a:endParaRPr lang="en-US" sz="8000" b="1" dirty="0">
              <a:solidFill>
                <a:srgbClr val="99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Blk BT" panose="020B08040305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3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pond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4632" y="4621155"/>
            <a:ext cx="653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Zurich BT" panose="020B0603020202030204" pitchFamily="34" charset="0"/>
              </a:rPr>
              <a:t>With caution </a:t>
            </a:r>
          </a:p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Zurich BT" panose="020B0603020202030204" pitchFamily="34" charset="0"/>
              </a:rPr>
              <a:t>Allow safe space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793" y="2705725"/>
            <a:ext cx="886641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9901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Zurich Blk BT" panose="020B0804030502030204" pitchFamily="34" charset="0"/>
                <a:cs typeface="Aharoni" panose="02010803020104030203" pitchFamily="2" charset="-79"/>
              </a:rPr>
              <a:t>APPROACH</a:t>
            </a:r>
            <a:endParaRPr lang="en-US" sz="800" b="1" dirty="0" smtClean="0">
              <a:ln w="0"/>
              <a:solidFill>
                <a:srgbClr val="9901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Zurich Blk BT" panose="020B0804030502030204" pitchFamily="34" charset="0"/>
              <a:cs typeface="Aharoni" panose="02010803020104030203" pitchFamily="2" charset="-79"/>
            </a:endParaRPr>
          </a:p>
          <a:p>
            <a:pPr algn="ctr"/>
            <a:endParaRPr lang="en-US" sz="800" b="1" dirty="0">
              <a:ln w="0"/>
              <a:solidFill>
                <a:srgbClr val="9901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Zurich Blk BT" panose="020B0804030502030204" pitchFamily="34" charset="0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69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pond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4632" y="4607443"/>
            <a:ext cx="653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Zurich BT" panose="020B0603020202030204" pitchFamily="34" charset="0"/>
              </a:rPr>
              <a:t>Tell “what happens next”</a:t>
            </a:r>
          </a:p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Zurich BT" panose="020B0603020202030204" pitchFamily="34" charset="0"/>
              </a:rPr>
              <a:t>Include the person</a:t>
            </a:r>
          </a:p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Zurich BT" panose="020B0603020202030204" pitchFamily="34" charset="0"/>
              </a:rPr>
              <a:t>Calm, slow, clear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793" y="2721444"/>
            <a:ext cx="8866414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0"/>
                <a:solidFill>
                  <a:srgbClr val="9901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Zurich Blk BT" panose="020B0804030502030204" pitchFamily="34" charset="0"/>
                <a:cs typeface="Aharoni" panose="02010803020104030203" pitchFamily="2" charset="-79"/>
              </a:rPr>
              <a:t>COMMUNICATE</a:t>
            </a:r>
            <a:endParaRPr lang="en-US" sz="8000" b="1" dirty="0">
              <a:ln w="0"/>
              <a:solidFill>
                <a:srgbClr val="9901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Zurich Blk BT" panose="020B0804030502030204" pitchFamily="34" charset="0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19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spond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908" y="4394032"/>
            <a:ext cx="6534736" cy="237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Zurich BT" panose="020B0603020202030204" pitchFamily="34" charset="0"/>
              </a:rPr>
              <a:t>Sensitive to fear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Zurich BT" panose="020B0603020202030204" pitchFamily="34" charset="0"/>
              </a:rPr>
              <a:t>Patience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Zurich BT" panose="020B0603020202030204" pitchFamily="34" charset="0"/>
              </a:rPr>
              <a:t>Don’t take personally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Zurich BT" panose="020B0603020202030204" pitchFamily="34" charset="0"/>
              </a:rPr>
              <a:t>Flexible </a:t>
            </a:r>
            <a:r>
              <a:rPr lang="en-US" sz="3600" b="1" dirty="0" smtClean="0">
                <a:solidFill>
                  <a:prstClr val="black"/>
                </a:solidFill>
                <a:latin typeface="Zurich BT" panose="020B0603020202030204" pitchFamily="34" charset="0"/>
              </a:rPr>
              <a:t>with consequences</a:t>
            </a:r>
            <a:endParaRPr lang="en-US" sz="3600" b="1" dirty="0">
              <a:solidFill>
                <a:prstClr val="black"/>
              </a:solidFill>
              <a:latin typeface="Zurich BT" panose="020B0603020202030204" pitchFamily="34" charset="0"/>
            </a:endParaRPr>
          </a:p>
          <a:p>
            <a:pPr algn="ctr">
              <a:lnSpc>
                <a:spcPct val="80000"/>
              </a:lnSpc>
            </a:pPr>
            <a:endParaRPr lang="en-US" sz="3200" b="1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722308"/>
            <a:ext cx="9144000" cy="1463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99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urich Blk BT" panose="020B0804030502030204" pitchFamily="34" charset="0"/>
              </a:rPr>
              <a:t>RESPOND</a:t>
            </a:r>
            <a:endParaRPr lang="en-US" sz="8000" b="1" dirty="0">
              <a:solidFill>
                <a:srgbClr val="99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urich Blk BT" panose="020B08040305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9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deoapproach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3091" y="4524248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AP: 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2633" y="3336105"/>
            <a:ext cx="484632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Zurich BT" panose="020B0603020202030204" pitchFamily="34" charset="0"/>
              </a:rPr>
              <a:t>Trauma-Informed</a:t>
            </a:r>
          </a:p>
          <a:p>
            <a:pPr algn="ctr"/>
            <a:r>
              <a:rPr lang="en-US" sz="4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Zurich BT" panose="020B0603020202030204" pitchFamily="34" charset="0"/>
              </a:rPr>
              <a:t>Responses</a:t>
            </a:r>
            <a:endParaRPr lang="en-US" sz="4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Zurich BT" panose="020B0603020202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7543" y="1309871"/>
            <a:ext cx="7393577" cy="40005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/>
          </a:p>
          <a:p>
            <a:pPr>
              <a:lnSpc>
                <a:spcPct val="110000"/>
              </a:lnSpc>
            </a:pPr>
            <a:r>
              <a:rPr lang="en-US" u="sng" dirty="0" smtClean="0"/>
              <a:t>Respond</a:t>
            </a:r>
            <a:r>
              <a:rPr lang="en-US" dirty="0" smtClean="0"/>
              <a:t> with flexibility, sensitivity, and patience</a:t>
            </a:r>
          </a:p>
          <a:p>
            <a:pPr>
              <a:lnSpc>
                <a:spcPct val="110000"/>
              </a:lnSpc>
            </a:pPr>
            <a:endParaRPr lang="en-US" sz="1200" dirty="0" smtClean="0"/>
          </a:p>
          <a:p>
            <a:r>
              <a:rPr lang="en-US" u="sng" dirty="0" smtClean="0"/>
              <a:t>Interact</a:t>
            </a:r>
            <a:r>
              <a:rPr lang="en-US" dirty="0" smtClean="0"/>
              <a:t> with respect, information, and choice</a:t>
            </a:r>
          </a:p>
          <a:p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u="sng" dirty="0"/>
              <a:t>Safety</a:t>
            </a:r>
            <a:r>
              <a:rPr lang="en-US" dirty="0"/>
              <a:t> is the primary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Trauma-Informed Responses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67543" y="5242042"/>
            <a:ext cx="7088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solidFill>
                  <a:schemeClr val="accent6">
                    <a:lumMod val="75000"/>
                  </a:schemeClr>
                </a:solidFill>
                <a:latin typeface="Zurich Blk BT" panose="020B0804030502030204" pitchFamily="34" charset="0"/>
              </a:rPr>
              <a:t>Universal Assumption of Trauma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c why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CB1BE1-67EE-CC4F-B178-227E26DB895D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7" name="Picture 6" descr="systems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972" y="1727319"/>
            <a:ext cx="7200056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Zurich Blk BT" panose="020B0804030502030204" pitchFamily="34" charset="0"/>
              </a:rPr>
              <a:t>Trauma-Informed Systems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Zurich Blk BT" panose="020B0804030502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tivity_criminal_justic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89383">
            <a:off x="7221965" y="4478923"/>
            <a:ext cx="935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 1</a:t>
            </a:r>
          </a:p>
          <a:p>
            <a:r>
              <a:rPr lang="en-US" sz="2000" dirty="0" smtClean="0"/>
              <a:t>AP: 7-8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61108" y="2229892"/>
            <a:ext cx="5559645" cy="6855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Effects of Trauma</a:t>
            </a:r>
          </a:p>
        </p:txBody>
      </p:sp>
      <p:sp>
        <p:nvSpPr>
          <p:cNvPr id="7" name="PPTShape_0"/>
          <p:cNvSpPr txBox="1">
            <a:spLocks/>
          </p:cNvSpPr>
          <p:nvPr/>
        </p:nvSpPr>
        <p:spPr>
          <a:xfrm>
            <a:off x="4540931" y="3458267"/>
            <a:ext cx="4232954" cy="392974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Sexual Abuse</a:t>
            </a: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Witness Violence 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Other Traumatic Event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Historical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Trauma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971" y="3222412"/>
            <a:ext cx="3942669" cy="31580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sz="2700" dirty="0" smtClean="0"/>
              <a:t>Hopelessness and powerlessness</a:t>
            </a:r>
          </a:p>
          <a:p>
            <a:pPr lvl="0"/>
            <a:r>
              <a:rPr lang="en-US" sz="2700" dirty="0" smtClean="0"/>
              <a:t>Low self-esteem</a:t>
            </a:r>
          </a:p>
          <a:p>
            <a:pPr lvl="0"/>
            <a:r>
              <a:rPr lang="en-US" sz="2700" dirty="0" smtClean="0"/>
              <a:t>Trust issues</a:t>
            </a:r>
          </a:p>
          <a:p>
            <a:pPr lvl="0"/>
            <a:r>
              <a:rPr lang="en-US" sz="2700" dirty="0" smtClean="0"/>
              <a:t>Sleep disturbances</a:t>
            </a:r>
          </a:p>
          <a:p>
            <a:pPr lvl="0"/>
            <a:r>
              <a:rPr lang="en-US" sz="2700" dirty="0" smtClean="0"/>
              <a:t>Space and touch issues</a:t>
            </a:r>
          </a:p>
          <a:p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23811" y="3222412"/>
            <a:ext cx="4050074" cy="3158068"/>
          </a:xfrm>
          <a:prstGeom prst="rect">
            <a:avLst/>
          </a:prstGeom>
          <a:solidFill>
            <a:schemeClr val="bg1"/>
          </a:solidFill>
        </p:spPr>
        <p:txBody>
          <a:bodyPr vert="horz" lIns="54864" tIns="91440" rtlCol="0">
            <a:normAutofit fontScale="850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/>
              <a:t>Fear and anxiety</a:t>
            </a:r>
          </a:p>
          <a:p>
            <a:pPr defTabSz="914400"/>
            <a:r>
              <a:rPr lang="en-US" dirty="0" smtClean="0"/>
              <a:t>Flashbacks and panic attacks</a:t>
            </a:r>
          </a:p>
          <a:p>
            <a:pPr defTabSz="914400"/>
            <a:r>
              <a:rPr lang="en-US" dirty="0" smtClean="0"/>
              <a:t>Dissociation and “numbing”</a:t>
            </a:r>
          </a:p>
          <a:p>
            <a:pPr defTabSz="914400"/>
            <a:r>
              <a:rPr lang="en-US" dirty="0" smtClean="0"/>
              <a:t>Depression and suicidal thoughts/actions</a:t>
            </a:r>
          </a:p>
          <a:p>
            <a:pPr defTabSz="914400"/>
            <a:r>
              <a:rPr lang="en-US" dirty="0" smtClean="0"/>
              <a:t>Self-harm</a:t>
            </a:r>
          </a:p>
          <a:p>
            <a:pPr defTabSz="914400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4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ctivity_criminal_justic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089383">
            <a:off x="7213951" y="4478923"/>
            <a:ext cx="951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 2</a:t>
            </a:r>
          </a:p>
          <a:p>
            <a:r>
              <a:rPr lang="en-US" sz="2000" dirty="0" smtClean="0"/>
              <a:t>AP: 7-8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4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343" y="2430181"/>
            <a:ext cx="8425542" cy="6855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Law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Enforcement?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3684" y="3329089"/>
            <a:ext cx="6128521" cy="31476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/>
              <a:t>Approach</a:t>
            </a:r>
          </a:p>
          <a:p>
            <a:r>
              <a:rPr lang="en-US" sz="2800" dirty="0"/>
              <a:t>Identify yourself</a:t>
            </a:r>
          </a:p>
          <a:p>
            <a:r>
              <a:rPr lang="en-US" sz="2800" dirty="0"/>
              <a:t>Restrain</a:t>
            </a:r>
          </a:p>
          <a:p>
            <a:r>
              <a:rPr lang="en-US" sz="2800" dirty="0"/>
              <a:t>Pat-down</a:t>
            </a:r>
          </a:p>
          <a:p>
            <a:r>
              <a:rPr lang="en-US" sz="2800" dirty="0"/>
              <a:t>Handcuff</a:t>
            </a:r>
          </a:p>
          <a:p>
            <a:r>
              <a:rPr lang="en-US" sz="2800" dirty="0"/>
              <a:t>Transported</a:t>
            </a:r>
          </a:p>
          <a:p>
            <a:r>
              <a:rPr lang="en-US" sz="2800" dirty="0"/>
              <a:t>Booked - property taken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6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343" y="2643541"/>
            <a:ext cx="8425542" cy="6855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Trauma-Informed: Law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Enforcement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PPTShape_0"/>
          <p:cNvSpPr txBox="1">
            <a:spLocks/>
          </p:cNvSpPr>
          <p:nvPr/>
        </p:nvSpPr>
        <p:spPr>
          <a:xfrm>
            <a:off x="4540931" y="3458267"/>
            <a:ext cx="4232954" cy="392974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Sexual Abuse</a:t>
            </a: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Witness Violence 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Other Traumatic Event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Historical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Trauma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799" y="3632435"/>
            <a:ext cx="7516086" cy="23764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 smtClean="0"/>
              <a:t>Ensure safety of all</a:t>
            </a:r>
          </a:p>
          <a:p>
            <a:pPr lvl="0"/>
            <a:r>
              <a:rPr lang="en-US" dirty="0" smtClean="0"/>
              <a:t>Talk to the person and listen</a:t>
            </a:r>
          </a:p>
          <a:p>
            <a:pPr lvl="0"/>
            <a:r>
              <a:rPr lang="en-US" dirty="0" smtClean="0"/>
              <a:t>Announce what happens next</a:t>
            </a:r>
          </a:p>
          <a:p>
            <a:pPr lvl="0"/>
            <a:r>
              <a:rPr lang="en-US" dirty="0" smtClean="0"/>
              <a:t>Include the person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1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343" y="2430181"/>
            <a:ext cx="8425542" cy="6855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Courts?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3684" y="3329089"/>
            <a:ext cx="6128521" cy="3147676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Handcuffs</a:t>
            </a: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Holding cells</a:t>
            </a: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Escort defendant</a:t>
            </a: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Judge on bench/separated (authority)</a:t>
            </a: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Public trials</a:t>
            </a: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Conditions determined</a:t>
            </a: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Orders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7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343" y="2643541"/>
            <a:ext cx="8425542" cy="6855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Trauma-Informed: Courts</a:t>
            </a:r>
          </a:p>
        </p:txBody>
      </p:sp>
      <p:sp>
        <p:nvSpPr>
          <p:cNvPr id="7" name="PPTShape_0"/>
          <p:cNvSpPr txBox="1">
            <a:spLocks/>
          </p:cNvSpPr>
          <p:nvPr/>
        </p:nvSpPr>
        <p:spPr>
          <a:xfrm>
            <a:off x="4540931" y="3458267"/>
            <a:ext cx="4232954" cy="392974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Sexual Abuse</a:t>
            </a: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Witness Violence 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Other Traumatic Event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Historical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Trauma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4177" y="3652028"/>
            <a:ext cx="6028304" cy="23764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 smtClean="0"/>
              <a:t>Space</a:t>
            </a:r>
          </a:p>
          <a:p>
            <a:pPr lvl="0"/>
            <a:r>
              <a:rPr lang="en-US" dirty="0" smtClean="0"/>
              <a:t>Time</a:t>
            </a:r>
          </a:p>
          <a:p>
            <a:pPr lvl="0"/>
            <a:r>
              <a:rPr lang="en-US" dirty="0" smtClean="0"/>
              <a:t>Relati0nship</a:t>
            </a:r>
          </a:p>
          <a:p>
            <a:pPr lvl="0"/>
            <a:r>
              <a:rPr lang="en-US" dirty="0" smtClean="0"/>
              <a:t>Consequences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1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343" y="2430181"/>
            <a:ext cx="8425542" cy="6855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a typeface="+mj-ea"/>
                <a:cs typeface="+mj-cs"/>
              </a:rPr>
              <a:t>Jail/Correctional Services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3684" y="3329089"/>
            <a:ext cx="6128521" cy="3147676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Confinement</a:t>
            </a: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Strip searches or pat-downs</a:t>
            </a: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BOSS chair</a:t>
            </a: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Drug testing</a:t>
            </a: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Shave head</a:t>
            </a: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Stool box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2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343" y="2643541"/>
            <a:ext cx="8425542" cy="6855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Trauma-Informed: Jails/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Correctional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Services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PPTShape_0"/>
          <p:cNvSpPr txBox="1">
            <a:spLocks/>
          </p:cNvSpPr>
          <p:nvPr/>
        </p:nvSpPr>
        <p:spPr>
          <a:xfrm>
            <a:off x="4540931" y="3458267"/>
            <a:ext cx="4232954" cy="392974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Sexual Abuse</a:t>
            </a: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Witness Violence 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Other Traumatic Event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Historical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Trauma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9971" y="3588893"/>
            <a:ext cx="8229600" cy="23764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dirty="0" smtClean="0"/>
              <a:t>Respect- expect and give</a:t>
            </a:r>
          </a:p>
          <a:p>
            <a:pPr lvl="0"/>
            <a:r>
              <a:rPr lang="en-US" dirty="0" smtClean="0"/>
              <a:t>Provide information</a:t>
            </a:r>
          </a:p>
          <a:p>
            <a:pPr lvl="0"/>
            <a:r>
              <a:rPr lang="en-US" dirty="0" smtClean="0"/>
              <a:t>Be sensitive to potential impact of confinement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1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nefits.jpg &#10;&#10;Female police officer.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343" y="2430181"/>
            <a:ext cx="8425542" cy="6855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a typeface="+mj-ea"/>
                <a:cs typeface="+mj-cs"/>
              </a:rPr>
              <a:t>Reentry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3684" y="3329089"/>
            <a:ext cx="6128521" cy="3147676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No planning for reentry</a:t>
            </a:r>
          </a:p>
          <a:p>
            <a:pPr lvl="0">
              <a:buClr>
                <a:srgbClr val="F0AD00"/>
              </a:buClr>
            </a:pPr>
            <a:endParaRPr lang="en-US" sz="400" dirty="0">
              <a:solidFill>
                <a:prstClr val="black"/>
              </a:solidFill>
            </a:endParaRP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“Culture” of incarceration</a:t>
            </a:r>
          </a:p>
          <a:p>
            <a:pPr lvl="0">
              <a:buClr>
                <a:srgbClr val="F0AD00"/>
              </a:buClr>
            </a:pPr>
            <a:endParaRPr lang="en-US" sz="400" dirty="0">
              <a:solidFill>
                <a:prstClr val="black"/>
              </a:solidFill>
            </a:endParaRP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Re-integration issues</a:t>
            </a:r>
          </a:p>
          <a:p>
            <a:pPr lvl="0">
              <a:buClr>
                <a:srgbClr val="F0AD00"/>
              </a:buClr>
            </a:pPr>
            <a:endParaRPr lang="en-US" sz="400" dirty="0">
              <a:solidFill>
                <a:prstClr val="black"/>
              </a:solidFill>
            </a:endParaRPr>
          </a:p>
          <a:p>
            <a:pPr lvl="0">
              <a:buClr>
                <a:srgbClr val="F0AD00"/>
              </a:buClr>
            </a:pPr>
            <a:r>
              <a:rPr lang="en-US" sz="2800" dirty="0">
                <a:solidFill>
                  <a:prstClr val="black"/>
                </a:solidFill>
              </a:rPr>
              <a:t>Barriers to services and supports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7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343" y="2643541"/>
            <a:ext cx="8425542" cy="6855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Trauma-Informed: Reentry</a:t>
            </a:r>
          </a:p>
        </p:txBody>
      </p:sp>
      <p:sp>
        <p:nvSpPr>
          <p:cNvPr id="7" name="PPTShape_0"/>
          <p:cNvSpPr txBox="1">
            <a:spLocks/>
          </p:cNvSpPr>
          <p:nvPr/>
        </p:nvSpPr>
        <p:spPr>
          <a:xfrm>
            <a:off x="4540931" y="3458267"/>
            <a:ext cx="4232954" cy="392974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Sexual Abuse</a:t>
            </a: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Witness Violence 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Other Traumatic Event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Historical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Trauma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1431" y="3586715"/>
            <a:ext cx="7788229" cy="237647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Plan for reentry</a:t>
            </a:r>
          </a:p>
          <a:p>
            <a:pPr lvl="0"/>
            <a:r>
              <a:rPr lang="en-US" dirty="0" smtClean="0"/>
              <a:t>Understand and acknowledge reintegration challenges</a:t>
            </a:r>
          </a:p>
          <a:p>
            <a:pPr lvl="0"/>
            <a:r>
              <a:rPr lang="en-US" dirty="0" smtClean="0"/>
              <a:t>Link to services and supports</a:t>
            </a:r>
          </a:p>
          <a:p>
            <a:pPr lvl="0"/>
            <a:r>
              <a:rPr lang="en-US" dirty="0" smtClean="0"/>
              <a:t>Show respect</a:t>
            </a:r>
          </a:p>
          <a:p>
            <a:pPr lvl="0"/>
            <a:r>
              <a:rPr lang="en-US" dirty="0" smtClean="0"/>
              <a:t>Give choice when possible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1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343" y="2430181"/>
            <a:ext cx="8425542" cy="6855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a typeface="+mj-ea"/>
                <a:cs typeface="+mj-cs"/>
              </a:rPr>
              <a:t>Probation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3684" y="3227489"/>
            <a:ext cx="6128521" cy="314767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Supervision by probation officer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Frequent meetings and check-ins; home visits; employment visits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Drug/alcohol assessments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Probation violation hearings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Mental health evaluations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48343" y="2643541"/>
            <a:ext cx="8425542" cy="68554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Trauma-Informed: Probation</a:t>
            </a:r>
          </a:p>
        </p:txBody>
      </p:sp>
      <p:sp>
        <p:nvSpPr>
          <p:cNvPr id="7" name="PPTShape_0"/>
          <p:cNvSpPr txBox="1">
            <a:spLocks/>
          </p:cNvSpPr>
          <p:nvPr/>
        </p:nvSpPr>
        <p:spPr>
          <a:xfrm>
            <a:off x="4540931" y="3458267"/>
            <a:ext cx="4232954" cy="392974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Sexual Abuse</a:t>
            </a: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Witness Violence 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Other Traumatic Event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Historical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Trauma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2891" y="3586715"/>
            <a:ext cx="7600994" cy="23764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Be flexible with consequences and sanctions</a:t>
            </a:r>
          </a:p>
          <a:p>
            <a:pPr lvl="0"/>
            <a:r>
              <a:rPr lang="en-US" dirty="0" smtClean="0"/>
              <a:t>Clarify requirements</a:t>
            </a:r>
          </a:p>
          <a:p>
            <a:pPr lvl="0"/>
            <a:r>
              <a:rPr lang="en-US" dirty="0" smtClean="0"/>
              <a:t>Reward progress</a:t>
            </a:r>
          </a:p>
          <a:p>
            <a:pPr lvl="0"/>
            <a:r>
              <a:rPr lang="en-US" dirty="0" smtClean="0"/>
              <a:t>Link to treatment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1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 descr="Z:\Take action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99"/>
          </a:solidFill>
        </p:spPr>
      </p:pic>
      <p:sp>
        <p:nvSpPr>
          <p:cNvPr id="2" name="Content Placeholder 3"/>
          <p:cNvSpPr txBox="1">
            <a:spLocks/>
          </p:cNvSpPr>
          <p:nvPr/>
        </p:nvSpPr>
        <p:spPr>
          <a:xfrm>
            <a:off x="896471" y="1848542"/>
            <a:ext cx="7763435" cy="4139881"/>
          </a:xfrm>
          <a:prstGeom prst="rect">
            <a:avLst/>
          </a:prstGeom>
        </p:spPr>
        <p:txBody>
          <a:bodyPr/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Get the word out!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Take steps to </a:t>
            </a:r>
            <a:r>
              <a:rPr lang="en-US" sz="4400" dirty="0" smtClean="0"/>
              <a:t>create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trauma-informed systems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+mj-lt"/>
              </a:rPr>
              <a:t>Guidelines for Implementing a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Trauma-Informed Approach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75191"/>
            <a:ext cx="8229600" cy="4625609"/>
          </a:xfrm>
        </p:spPr>
        <p:txBody>
          <a:bodyPr numCol="2">
            <a:normAutofit fontScale="70000" lnSpcReduction="20000"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Governance &amp; Leadership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Policy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Physical Environment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Engagement &amp; Involvement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Cross-Sector Collaboration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3600" dirty="0" smtClean="0"/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3600" dirty="0" smtClean="0"/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Screening, Assessment, &amp; Treatment Services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Training &amp; Workforce Development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Progress Monitoring &amp; Quality Assurance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Financing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Evaluation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314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j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Z:\JD Study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Z:\MHC Study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93279"/>
              </p:ext>
            </p:extLst>
          </p:nvPr>
        </p:nvGraphicFramePr>
        <p:xfrm>
          <a:off x="387177" y="1738184"/>
          <a:ext cx="8369646" cy="2595880"/>
        </p:xfrm>
        <a:graphic>
          <a:graphicData uri="http://schemas.openxmlformats.org/drawingml/2006/table">
            <a:tbl>
              <a:tblPr firstRow="1" bandRow="1">
                <a:effectLst/>
                <a:tableStyleId>{6E25E649-3F16-4E02-A733-19D2CDBF48F0}</a:tableStyleId>
              </a:tblPr>
              <a:tblGrid>
                <a:gridCol w="5824153"/>
                <a:gridCol w="1293340"/>
                <a:gridCol w="12521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Abuse (self report)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6C6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Women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6C61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Men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6C61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Sexual abuse or rape (prior to age 20)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Parents hit or threw things at one another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Parents beat them with belt whip or strap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Parents hit them with something hard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Parents beat or</a:t>
                      </a:r>
                      <a:r>
                        <a:rPr lang="en-US" baseline="0" dirty="0" smtClean="0"/>
                        <a:t> really hurt them with their hands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Parents injured them enough</a:t>
                      </a:r>
                      <a:r>
                        <a:rPr lang="en-US" baseline="0" dirty="0" smtClean="0"/>
                        <a:t> to need medical attention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38184" y="4703805"/>
            <a:ext cx="2183027" cy="1969767"/>
          </a:xfrm>
          <a:prstGeom prst="rect">
            <a:avLst/>
          </a:prstGeom>
          <a:solidFill>
            <a:srgbClr val="F6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43384" y="4703805"/>
            <a:ext cx="2183027" cy="1969767"/>
          </a:xfrm>
          <a:prstGeom prst="rect">
            <a:avLst/>
          </a:prstGeom>
          <a:solidFill>
            <a:srgbClr val="F6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8184" y="5118142"/>
            <a:ext cx="218302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67% </a:t>
            </a:r>
            <a:r>
              <a:rPr lang="en-US" sz="1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child physical abuse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_________________________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34% current physical/sexual abuse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(past 12 mos.)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3384" y="5118142"/>
            <a:ext cx="2183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73% </a:t>
            </a:r>
            <a:r>
              <a:rPr lang="en-US" sz="1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child physical abuse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_________________________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32% current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physical/sexual abuse</a:t>
            </a:r>
            <a: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(past 12 mos.)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PTShape_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216152" y="4507992"/>
            <a:ext cx="1503213" cy="52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709160" y="4517136"/>
            <a:ext cx="1167842" cy="53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deocycle of vioence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78309" y="457200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AP: 4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1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 Learn About Trauma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 smtClean="0"/>
              <a:t>Develop understanding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 smtClean="0"/>
              <a:t>Increase awareness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 smtClean="0"/>
              <a:t>Recognize signs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 smtClean="0"/>
              <a:t>Learn how to respond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en-US" sz="1050" dirty="0" smtClean="0"/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US" dirty="0" smtClean="0"/>
              <a:t>GOAL: Trauma-Informed Responses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en-US" sz="500" dirty="0" smtClean="0"/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 smtClean="0"/>
              <a:t>Increase safety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 smtClean="0"/>
              <a:t>Reduce recidivism</a:t>
            </a:r>
          </a:p>
          <a:p>
            <a:pPr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dirty="0" smtClean="0"/>
              <a:t>Promote recovery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PRESENTATION_PLAYLIST_COUNT" val="0"/>
  <p:tag name="PRESENTATION_PRESENTER_SLIDE_LEVEL" val="0"/>
  <p:tag name="ARTICULATE_LOGO" val="(None selected)"/>
  <p:tag name="ARTICULATE_PRESENTER" val="(None selected)"/>
  <p:tag name="ARTICULATE_PRESENTER_GUID" val="9869030842"/>
  <p:tag name="ARTICULATE_LMS" val="0"/>
  <p:tag name="ARTICULATE_TEMPLATE" val="PRA"/>
  <p:tag name="ARTICULATE_TEMPLATE_GUID" val="801c1931-c04c-478c-ac8b-d0724de53eb6"/>
  <p:tag name="PRESENTER_PREVIEW_MODE" val="0"/>
  <p:tag name="PRESENTER_PREVIEW_START" val="1"/>
  <p:tag name="LAUNCHINNEWWINDOW" val="0"/>
  <p:tag name="LASTPUBLISHED" val="C:\Users\astarzyk\Desktop\Trauma Training Delivery 2013\player.html"/>
  <p:tag name="ARTICULATE_META_COURSE_VERSION_SET" val="True"/>
  <p:tag name="ARTICULATE_META_NAME_SET" val="True"/>
  <p:tag name="ARTICULATE_REFERENCE_ID" val="d3c6558d-1fac-4130-89a8-6701335dae55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4195326-c:\users\confroom\desktop\trauma training v3.0  2-18-15.pptx"/>
  <p:tag name="ARTICULATE_PRESENTER_VERSION" val="7"/>
  <p:tag name="ARTICULATE_USED_PAGE_ORIENTATION" val="1"/>
  <p:tag name="ARTICULATE_USED_PAGE_SIZE" val="1"/>
  <p:tag name="ARTICULATE_SLIDE_COUNT" val="8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406fb65-7b76-42a5-873e-586855f631ad"/>
  <p:tag name="ARTICULATE_PLAYLIST_ID" val="-1"/>
  <p:tag name="ARTICULATE_SLIDE_NAV" val="5"/>
  <p:tag name="AUDIO_ID" val="319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TgJ8BOzs_files\slide0001_image001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a474c4e-a18f-49f0-985a-781b9f5d42a4"/>
  <p:tag name="ARTICULATE_PLAYLIST_ID" val="-1"/>
  <p:tag name="ARTICULATE_SLIDE_NAV" val="6"/>
  <p:tag name="AUDIO_ID" val="324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B2JNFM65_files\slide0001_image001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082818-3542-4d33-a3f9-1df7faee0e11"/>
  <p:tag name="ARTICULATE_PLAYLIST_ID" val="-1"/>
  <p:tag name="ARTICULATE_SLIDE_NAV" val="7"/>
  <p:tag name="AUDIO_ID" val="495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omcM0PON_files\slide0001_image001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mkE3SWcz_files\slide0001_image001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mgyXFpBG_files\slide0001_image001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0791ac3-b7a6-4cc3-af93-279b5a290459"/>
  <p:tag name="ARTICULATE_PLAYLIST_ID" val="-1"/>
  <p:tag name="ARTICULATE_SLIDE_NAV" val="40"/>
  <p:tag name="AUDIO_ID" val="521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PBpPnFHO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NU4Twrqe_files\slide0001_image001.j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13fa975-d2a5-4c57-bb6b-3140e3257a68"/>
  <p:tag name="ARTICULATE_PLAYLIST_ID" val="-1"/>
  <p:tag name="ARTICULATE_SLIDE_NAV" val="10"/>
  <p:tag name="AUDIO_ID" val="475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6b2d7bd-905d-4180-8e7e-309e2490ab6a"/>
  <p:tag name="ARTICULATE_PLAYLIST_ID" val="-1"/>
  <p:tag name="ARTICULATE_SLIDE_NAV" val="11"/>
  <p:tag name="AUDIO_ID" val="262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WcGuwqIy_files\slide0001_image001.jp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3f042cc-c5aa-444b-9cd1-58d181bb042c"/>
  <p:tag name="ARTICULATE_PLAYLIST_ID" val="-1"/>
  <p:tag name="ARTICULATE_SLIDE_NAV" val="12"/>
  <p:tag name="AUDIO_ID" val="493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6cf86aa-1c99-4a0d-a942-c8f11557fbbe"/>
  <p:tag name="ARTICULATE_PLAYLIST_ID" val="-1"/>
  <p:tag name="ARTICULATE_SLIDE_NAV" val="13"/>
  <p:tag name="AUDIO_ID" val="501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FrE0hQ2C_files\slide0001_image001.jp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02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ff96739-9eac-4b91-bb9d-0f74e392e92a"/>
  <p:tag name="ARTICULATE_PLAYLIST_ID" val="-1"/>
  <p:tag name="ARTICULATE_SLIDE_NAV" val="26"/>
  <p:tag name="AUDIO_ID" val="477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GGhbr5dm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mXTylzJJ_files\slide0001_image001.j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3a2caae-2776-4c0b-91c9-dc30f5df4c8a"/>
  <p:tag name="ARTICULATE_PLAYLIST_ID" val="-1"/>
  <p:tag name="ARTICULATE_SLIDE_NAV" val="27"/>
  <p:tag name="AUDIO_ID" val="264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CEzeVOZs_files\slide0001_image001.jp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c767539-10ce-4831-90e1-caae0f5f18f7"/>
  <p:tag name="ARTICULATE_PLAYLIST_ID" val="-1"/>
  <p:tag name="ARTICULATE_SLIDE_NAV" val="28"/>
  <p:tag name="AUDIO_ID" val="374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K3MNGk4F_files\slide0001_image001.j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5BMp9ufl_files\slide0001_image001.jp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4afd4c0-f9a4-423d-8c23-0f3549b42fc7"/>
  <p:tag name="ARTICULATE_PLAYLIST_ID" val="-1"/>
  <p:tag name="ARTICULATE_SLIDE_NAV" val="29"/>
  <p:tag name="AUDIO_ID" val="265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F6HyzZ3O_files\slide0001_image001.jp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870bed-70ae-4d32-bc83-56c7544ac784"/>
  <p:tag name="ARTICULATE_PLAYLIST_ID" val="-1"/>
  <p:tag name="ARTICULATE_SLIDE_NAV" val="30"/>
  <p:tag name="AUDIO_ID" val="478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b3a5f6b-b5ad-4002-a229-4a82b390ddf9"/>
  <p:tag name="ARTICULATE_PLAYLIST_ID" val="-1"/>
  <p:tag name="ARTICULATE_SLIDE_NAV" val="58"/>
  <p:tag name="AUDIO_ID" val="506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857e160-118f-4269-b162-c79567862662"/>
  <p:tag name="ARTICULATE_PLAYLIST_ID" val="-1"/>
  <p:tag name="ARTICULATE_SLIDE_NAV" val="1"/>
  <p:tag name="AUDIO_ID" val="257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SWN7dnQe_files\slide0001_image001.j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c6b377c-0e9c-4e88-84fd-1b61169c90e4"/>
  <p:tag name="ARTICULATE_PLAYLIST_ID" val="-1"/>
  <p:tag name="ARTICULATE_SLIDE_NAV" val="59"/>
  <p:tag name="AUDIO_ID" val="429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9wCu2kZh_files\slide0001_image001.jp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26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7aae514-ee17-4c1d-bb23-a7dcfe9cc355"/>
  <p:tag name="ARTICULATE_PLAYLIST_ID" val="-1"/>
  <p:tag name="ARTICULATE_SLIDE_NAV" val="62"/>
  <p:tag name="AUDIO_ID" val="544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5a4a338-2258-4130-a64d-3257f6f34230"/>
  <p:tag name="ARTICULATE_PLAYLIST_ID" val="-1"/>
  <p:tag name="ARTICULATE_SLIDE_NAV" val="60"/>
  <p:tag name="AUDIO_ID" val="545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JwELfZVD_files\slide0001_image001.jp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e02200b-c024-47b6-9fa2-caf9616e4e81"/>
  <p:tag name="ARTICULATE_PLAYLIST_ID" val="-1"/>
  <p:tag name="ARTICULATE_SLIDE_NAV" val="61"/>
  <p:tag name="AUDIO_ID" val="570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IdiVkAkt_files\slide0001_image001.jp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e02200b-c024-47b6-9fa2-caf9616e4e81"/>
  <p:tag name="ARTICULATE_PLAYLIST_ID" val="-1"/>
  <p:tag name="ARTICULATE_SLIDE_NAV" val="61"/>
  <p:tag name="AUDIO_ID" val="546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xA4CxC8o_files\slide0001_image001.jp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IdiVkAkt_files\slide0001_image001.jp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e02200b-c024-47b6-9fa2-caf9616e4e81"/>
  <p:tag name="ARTICULATE_PLAYLIST_ID" val="-1"/>
  <p:tag name="ARTICULATE_SLIDE_NAV" val="61"/>
  <p:tag name="AUDIO_ID" val="547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IdiVkAkt_files\slide0001_image001.jp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22b91e-1f7a-4397-8a33-2c6a78038fcf"/>
  <p:tag name="ARTICULATE_PLAYLIST_ID" val="-1"/>
  <p:tag name="ARTICULATE_SLIDE_NAV" val="71"/>
  <p:tag name="AUDIO_ID" val="441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VTJzyyOH_files\slide0001_image001.jp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5bbb052-b4f7-4d85-9e32-95afd38fe326"/>
  <p:tag name="ARTICULATE_PLAYLIST_ID" val="-1"/>
  <p:tag name="ARTICULATE_SLIDE_NAV" val="76"/>
  <p:tag name="AUDIO_ID" val="456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90263217-34ac-41c6-868e-5df25177f43f"/>
  <p:tag name="ARTICULATE_PLAYLIST_ID" val="-1"/>
  <p:tag name="ARTICULATE_SLIDE_NAV" val="77"/>
  <p:tag name="AUDIO_ID" val="291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xBWsN7GB_files\slide0001_image001.jp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f755a14-db74-4a5e-aa27-c020a7f706c2"/>
  <p:tag name="ARTICULATE_PLAYLIST_ID" val="-1"/>
  <p:tag name="ARTICULATE_SLIDE_NAV" val="78"/>
  <p:tag name="AUDIO_ID" val="294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Wo73PoNo_files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a0594fd-ea86-48b9-a796-e251b8983b12"/>
  <p:tag name="ARTICULATE_PLAYLIST_ID" val="-1"/>
  <p:tag name="ARTICULATE_SLIDE_NAV" val="2"/>
  <p:tag name="AUDIO_ID" val="258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84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f755a14-db74-4a5e-aa27-c020a7f706c2"/>
  <p:tag name="ARTICULATE_PLAYLIST_ID" val="-1"/>
  <p:tag name="ARTICULATE_SLIDE_NAV" val="78"/>
  <p:tag name="AUDIO_ID" val="571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Wo73PoNo_files\slide0001_image001.jp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85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78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86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81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87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80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88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qNN3dxvg_files\slide0001_image001.jp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79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89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28dced99-4d33-41d8-9e3c-3bb75c6b0167"/>
  <p:tag name="ARTICULATE_PLAYLIST_ID" val="-1"/>
  <p:tag name="ARTICULATE_SLIDE_NAV" val="14"/>
  <p:tag name="AUDIO_ID" val="582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c66db6c-855e-4746-90a8-8ee2c87af3f7"/>
  <p:tag name="ARTICULATE_PLAYLIST_ID" val="-1"/>
  <p:tag name="ARTICULATE_SLIDE_NAV" val="91"/>
  <p:tag name="AUDIO_ID" val="489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08kPhsKQ_files\slide0001_image0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8af63cc-c736-4ddb-a423-dd0242efcdf5"/>
  <p:tag name="ARTICULATE_PLAYLIST_ID" val="-1"/>
  <p:tag name="ARTICULATE_SLIDE_NAV" val="4"/>
  <p:tag name="AUDIO_ID" val="260"/>
  <p:tag name="ARTICULATE_NAV_LEVEL" val="1"/>
  <p:tag name="ARTICULATE_SLIDE_PRESENTER_GUID" val="85cb76be-6882-41c2-a1d5-daa3eb283bc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astarzyk\AppData\Local\Temp\articulate\presenter\imgtemp\z7bx8mXi_files\slide0001_image001.jp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25690</TotalTime>
  <Words>966</Words>
  <Application>Microsoft Office PowerPoint</Application>
  <PresentationFormat>On-screen Show (4:3)</PresentationFormat>
  <Paragraphs>304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Adobe Heiti Std R</vt:lpstr>
      <vt:lpstr>Aharoni</vt:lpstr>
      <vt:lpstr>Arial</vt:lpstr>
      <vt:lpstr>Calibri</vt:lpstr>
      <vt:lpstr>Calibri Light</vt:lpstr>
      <vt:lpstr>Corbel</vt:lpstr>
      <vt:lpstr>Humnst777 Blk BT</vt:lpstr>
      <vt:lpstr>Times New Roman</vt:lpstr>
      <vt:lpstr>Wingdings</vt:lpstr>
      <vt:lpstr>Wingdings 2</vt:lpstr>
      <vt:lpstr>Wingdings 3</vt:lpstr>
      <vt:lpstr>Zurich Blk BT</vt:lpstr>
      <vt:lpstr>Zurich BT</vt:lpstr>
      <vt:lpstr>Module</vt:lpstr>
      <vt:lpstr>How Being trauma-informed improves  CJ system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 Learn About Trauma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Trauma?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Trauma-Informed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Guidelines for Implementing a  Trauma-Informed Approach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Being  Trauma-Informed Improves Criminal Justice System Responses to Women &amp; Men with Mental Illness   Trainer 1 Trainer 2</dc:title>
  <dc:creator>Jackie  Massaro</dc:creator>
  <cp:lastModifiedBy>Ashley Krider</cp:lastModifiedBy>
  <cp:revision>947</cp:revision>
  <cp:lastPrinted>2019-09-17T15:20:48Z</cp:lastPrinted>
  <dcterms:created xsi:type="dcterms:W3CDTF">2014-09-08T13:11:42Z</dcterms:created>
  <dcterms:modified xsi:type="dcterms:W3CDTF">2019-09-18T14:32:50Z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TRAUMA_August_11JL</vt:lpwstr>
  </property>
  <property fmtid="{D5CDD505-2E9C-101B-9397-08002B2CF9AE}" pid="4" name="ArticulateProjectVersion">
    <vt:lpwstr>7</vt:lpwstr>
  </property>
  <property fmtid="{D5CDD505-2E9C-101B-9397-08002B2CF9AE}" pid="5" name="ArticulateGUID">
    <vt:lpwstr>134B7010-633E-4C01-92E3-225B54B741DE</vt:lpwstr>
  </property>
  <property fmtid="{D5CDD505-2E9C-101B-9397-08002B2CF9AE}" pid="6" name="ArticulateProjectFull">
    <vt:lpwstr>C:\Users\confroom\Desktop\Trauma Training V3.0  2-18-15.ppta</vt:lpwstr>
  </property>
</Properties>
</file>